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5" r:id="rId3"/>
    <p:sldId id="257" r:id="rId4"/>
    <p:sldId id="258" r:id="rId5"/>
    <p:sldId id="261" r:id="rId6"/>
    <p:sldId id="269" r:id="rId7"/>
    <p:sldId id="268" r:id="rId8"/>
    <p:sldId id="259" r:id="rId9"/>
    <p:sldId id="260" r:id="rId10"/>
    <p:sldId id="267" r:id="rId11"/>
    <p:sldId id="262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CC6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ru-RU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07D5-555D-4D7F-8342-32089DF22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7CCED-CE6D-49B8-8096-9FA4914B3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89D35-2141-4BA4-BA43-3B9AE0D0A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C056-17AF-458F-A69C-1BA4AF1D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918E-E03D-47B0-B37A-B854C0AA2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74CEA-296B-4D4A-8AE4-ABAC6D5D0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E5C5-601D-44B9-983F-E92B06534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73E8-2491-4ECB-A15C-20C134A9B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2E9F-81E8-4F77-86F1-3EDF94651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D3B75-C0B5-48C8-B0F4-996B15917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8C7E-F057-4A53-BF22-7EB54FA08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5D13-28E2-46DB-A1F2-991F7F1F3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FC3661D-1604-4D1D-AADD-29F05CE4E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ru-RU" sz="2400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vphilosophy.ucoz.ru/load/urok_10_istorija_1_kurs/1-1-0-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5867400"/>
          </a:xfrm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/>
            <a:r>
              <a:rPr kumimoji="1" lang="ru-RU" smtClean="0">
                <a:solidFill>
                  <a:srgbClr val="CC6600"/>
                </a:solidFill>
              </a:rPr>
              <a:t>Тема урока: Русь и Золотая Орда</a:t>
            </a:r>
          </a:p>
        </p:txBody>
      </p:sp>
      <p:pic>
        <p:nvPicPr>
          <p:cNvPr id="3078" name="Picture 6" descr="ИГО - система политического и экономического господства над Русь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494982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Борьба против Золотой Орды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495800" cy="5105400"/>
          </a:xfrm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Политику открытого вооруженного выступления, стремления немедленно добиться освобождения от зависимости проводили тверские князья, князья Юго-Западной Руси.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Подобные действия носили героический, но безнадежный характер. Вооруженное сопротивление русских князей вело к разорению их земель, гибели их самих и тысяч людей. </a:t>
            </a:r>
          </a:p>
        </p:txBody>
      </p:sp>
      <p:pic>
        <p:nvPicPr>
          <p:cNvPr id="26630" name="Picture 6" descr="%D0%BC%3D-%D1%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295400"/>
            <a:ext cx="3581400" cy="5105400"/>
          </a:xfrm>
          <a:ln>
            <a:solidFill>
              <a:srgbClr val="FFCC66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Политика Александра Невского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0000" cy="5029200"/>
          </a:xfrm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</a:t>
            </a:r>
            <a:r>
              <a:rPr lang="ru-RU" sz="2400" smtClean="0">
                <a:latin typeface="Times New Roman" pitchFamily="18" charset="0"/>
              </a:rPr>
              <a:t>Политику лояльности, сотрудничества с монголо - татарами проводил Александр Ярославич, княживший тогда в Новгороде.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С</a:t>
            </a:r>
            <a:r>
              <a:rPr lang="ru-RU" sz="2400" smtClean="0">
                <a:latin typeface="Times New Roman" pitchFamily="18" charset="0"/>
              </a:rPr>
              <a:t>вою политику по отношению к монголо- татарам Александр Ярославич строил с учетом того, что в тот период над Русью нависли две опасности: одна - с Востока, другая - с Запада, со стороны католического Рима.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0244" name="Рисунок 1" descr="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>
          <a:xfrm>
            <a:off x="5375275" y="1295400"/>
            <a:ext cx="2354263" cy="4648200"/>
          </a:xfrm>
          <a:noFill/>
          <a:ln>
            <a:solidFill>
              <a:srgbClr val="FFCC66"/>
            </a:solidFill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0" y="5943600"/>
            <a:ext cx="276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Александр Невский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Итоги ордынского ига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400" dirty="0" smtClean="0">
                <a:latin typeface="Times New Roman" pitchFamily="18" charset="0"/>
              </a:rPr>
              <a:t>Русь многое сделала для процветания и укрепления Золотой Орды.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Монголо-татарское нашествие отбросило Русь далеко назад в хозяйственном и культурном развитии.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400" dirty="0" smtClean="0">
                <a:latin typeface="Times New Roman" pitchFamily="18" charset="0"/>
              </a:rPr>
              <a:t>Были разрушены многие города и селения.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400" dirty="0" smtClean="0">
                <a:latin typeface="Times New Roman" pitchFamily="18" charset="0"/>
              </a:rPr>
              <a:t> В огне пожаров погибли многие памятники культуры: церкви, городские строения, рукописные книги, старинные иконы.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Stencil" pitchFamily="82" charset="0"/>
              </a:rPr>
              <a:t>Итоги ордынского ига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smtClean="0">
                <a:latin typeface="Times New Roman" pitchFamily="18" charset="0"/>
              </a:rPr>
              <a:t>Десятки тысяч жителей погибли, сотни тысяч были уведены в плен или проданы в рабство.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smtClean="0">
                <a:latin typeface="Times New Roman" pitchFamily="18" charset="0"/>
              </a:rPr>
              <a:t>Русь спасла Западную Европу от погрома монголов.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400" smtClean="0">
                <a:latin typeface="Times New Roman" pitchFamily="18" charset="0"/>
              </a:rPr>
              <a:t>Только через 100 лет после Батыева нашествия Русь начала медленно возрождаться.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838200"/>
          </a:xfrm>
          <a:ln>
            <a:solidFill>
              <a:srgbClr val="FFCC66"/>
            </a:solidFill>
          </a:ln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Использованные источники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562600"/>
          </a:xfrm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А. А. Данилов, Л. Г. Косулина. История России. С древнейших времен до конца </a:t>
            </a:r>
            <a:r>
              <a:rPr lang="en-US" sz="2400" smtClean="0">
                <a:latin typeface="Times New Roman" pitchFamily="18" charset="0"/>
              </a:rPr>
              <a:t>XVI</a:t>
            </a:r>
            <a:r>
              <a:rPr lang="ru-RU" sz="2400" smtClean="0">
                <a:latin typeface="Times New Roman" pitchFamily="18" charset="0"/>
              </a:rPr>
              <a:t> века. Москва. Просвещение. 2012.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Хрестоматия по истории России: с древнейших времён до 18 века: в 4т., т.1 (Сост.: И.В.Бабич, В.Н. Захаров, И.Е. Уколова)  М, 1994;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Е. В. Симонова. Методическое пособие к  учебнику А. А. Данилова и л. Г. Косулина. История государства и народов России. Дроф. Москва. 2003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>
                <a:latin typeface="Times New Roman" pitchFamily="18" charset="0"/>
              </a:rPr>
              <a:t>Иллюстрации: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images.yandex.ru›Иллюстрации к теме Русь и Золотая Орда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hlinkClick r:id="rId2"/>
              </a:rPr>
              <a:t>http://lvphilosophy.ucoz.ru/load/urok_10_istorija_1_kurs/1-1-0-23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http://900igr.net/kartinki/istorija/Rus-i-Orda/022-IGO-sistema-politicheskogo-i-ekonomicheskogo-gospodstva-nad-Rusju.html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План урока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Русь и Золотая Орда.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Ордынское владычество.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Ордынский выход.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Получение ярлыка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Борьба против Золотой Орды.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Политика Александра Ярославича.</a:t>
            </a:r>
          </a:p>
          <a:p>
            <a:pPr marL="609600" indent="-609600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7.    Итоги ордынского ига.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Русь и Золотая Орда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Русь была покорена за короткий срок - с 1237 по 1240 г.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Между тем, монголы не стремились уничтожить Русь и ее население. Их целью было использовать материальный потенциал Руси в целях усиления и процветания Золотой Орды.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5124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>
          <a:noFill/>
          <a:ln>
            <a:solidFill>
              <a:srgbClr val="FFCC66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Ордынское владычество</a:t>
            </a:r>
            <a:b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</a:br>
            <a:endParaRPr lang="ru-RU" sz="4000" smtClean="0">
              <a:solidFill>
                <a:srgbClr val="CC6600"/>
              </a:solidFill>
              <a:latin typeface="Times New Roman" pitchFamily="18" charset="0"/>
            </a:endParaRPr>
          </a:p>
        </p:txBody>
      </p:sp>
      <p:sp>
        <p:nvSpPr>
          <p:cNvPr id="6147" name="Rectangle 6"/>
          <p:cNvSpPr>
            <a:spLocks noGrp="1" noChangeArrowheads="1" noTextEdit="1"/>
          </p:cNvSpPr>
          <p:nvPr>
            <p:ph type="clipArt" sz="half" idx="2"/>
          </p:nvPr>
        </p:nvSpPr>
        <p:spPr/>
      </p:sp>
      <p:sp>
        <p:nvSpPr>
          <p:cNvPr id="6148" name="Rectangle 7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</a:rPr>
              <a:t>Ежегодные выплаты – ордынский выход.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</a:rPr>
              <a:t>Внеочередные платежи.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</a:rPr>
              <a:t>Кормили и содержали послов.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</a:rPr>
              <a:t>Поставляли воинов в ордынскую армию</a:t>
            </a:r>
            <a:r>
              <a:rPr lang="ru-RU" sz="2400" smtClean="0">
                <a:latin typeface="Arial" charset="0"/>
              </a:rPr>
              <a:t>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algn="ctr" eaLnBrk="1" hangingPunct="1"/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l="5769" t="23438" r="5769" b="10938"/>
          <a:stretch>
            <a:fillRect/>
          </a:stretch>
        </p:blipFill>
        <p:spPr bwMode="auto">
          <a:xfrm>
            <a:off x="4572000" y="1295400"/>
            <a:ext cx="396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8382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Ордынский выход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Баскаки, опираясь на вооруженные отряды, следили, чтобы население сохраняло покорность монгольским ханам, платило дань.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«Великий баскак» имел резиденцию во Владимире.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7172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3999" t="19672" r="3999" b="11476"/>
          <a:stretch>
            <a:fillRect/>
          </a:stretch>
        </p:blipFill>
        <p:spPr>
          <a:xfrm>
            <a:off x="4724400" y="1371600"/>
            <a:ext cx="3657600" cy="4495800"/>
          </a:xfrm>
          <a:noFill/>
          <a:ln>
            <a:solidFill>
              <a:srgbClr val="FFCC66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Ордынское владычество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371600"/>
            <a:ext cx="3810000" cy="4572000"/>
          </a:xfrm>
          <a:noFill/>
          <a:ln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715000" y="563880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Пайдзе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33400" y="1524000"/>
            <a:ext cx="3581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400"/>
              <a:t>Пайдзе- знак власти золотоордынских</a:t>
            </a:r>
          </a:p>
          <a:p>
            <a:r>
              <a:rPr kumimoji="0" lang="ru-RU" sz="2400"/>
              <a:t>лиц, дававший право бесплатно брать</a:t>
            </a:r>
          </a:p>
          <a:p>
            <a:r>
              <a:rPr kumimoji="0" lang="ru-RU" sz="2400"/>
              <a:t>лошадей для проезда и пользоваться</a:t>
            </a:r>
          </a:p>
          <a:p>
            <a:r>
              <a:rPr kumimoji="0" lang="ru-RU" sz="2400"/>
              <a:t>кровом и пищей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Ордынское владычество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smtClean="0"/>
          </a:p>
          <a:p>
            <a:r>
              <a:rPr lang="ru-RU" sz="2400" smtClean="0">
                <a:latin typeface="Times New Roman" pitchFamily="18" charset="0"/>
              </a:rPr>
              <a:t>В 1257- 1259 годах монгольские чиновники – «численники» провели на Руси перепись населения. </a:t>
            </a:r>
          </a:p>
          <a:p>
            <a:endParaRPr lang="ru-RU" sz="240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400" smtClean="0">
              <a:latin typeface="Times New Roman" pitchFamily="18" charset="0"/>
            </a:endParaRPr>
          </a:p>
          <a:p>
            <a:r>
              <a:rPr lang="ru-RU" sz="2400" smtClean="0">
                <a:solidFill>
                  <a:srgbClr val="CC6600"/>
                </a:solidFill>
                <a:latin typeface="Times New Roman" pitchFamily="18" charset="0"/>
              </a:rPr>
              <a:t>Как вы думаете, для чего это было сделано?</a:t>
            </a:r>
          </a:p>
          <a:p>
            <a:endParaRPr lang="ru-RU" sz="2400" smtClean="0">
              <a:solidFill>
                <a:srgbClr val="CC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Получение ярлыка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5181600" cy="5334000"/>
          </a:xfrm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Князья должны были ездить в Орду, чтобы получать ханские утверждения на свои княжества. Каждому князю выдавался ярлык – особая ханская грамота на его владения.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Получением князем ханского ярлыка на собственное княжество сопровождалось приездом ордынского посла, при котором происходило торжественное возведение обладателя ярлыка на княжеский престол. Это символизировало политическое главенство ханской власти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143000"/>
            <a:ext cx="2819400" cy="5410200"/>
          </a:xfrm>
          <a:noFill/>
          <a:ln>
            <a:solidFill>
              <a:srgbClr val="FFCC66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6600"/>
                </a:solidFill>
                <a:latin typeface="Times New Roman" pitchFamily="18" charset="0"/>
              </a:rPr>
              <a:t>Получение ярлыка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429000" cy="4648200"/>
          </a:xfrm>
          <a:solidFill>
            <a:schemeClr val="accent2"/>
          </a:solidFill>
          <a:ln>
            <a:solidFill>
              <a:srgbClr val="FFCC66"/>
            </a:solidFill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Поездки русских князей в Орду сопровождались унижениями и часто заканчивались их смертью.</a:t>
            </a:r>
          </a:p>
          <a:p>
            <a:pPr marL="533400" indent="-533400" eaLnBrk="1" hangingPunct="1"/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9220" name="Picture 7" descr="49896_3_CompressedImag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noFill/>
          <a:ln>
            <a:solidFill>
              <a:srgbClr val="FFCC66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lling a Product or Service">
  <a:themeElements>
    <a:clrScheme name="Selling a Product or Serv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69696"/>
      </a:accent1>
      <a:accent2>
        <a:srgbClr val="DDDDDD"/>
      </a:accent2>
      <a:accent3>
        <a:srgbClr val="FFFFFF"/>
      </a:accent3>
      <a:accent4>
        <a:srgbClr val="000000"/>
      </a:accent4>
      <a:accent5>
        <a:srgbClr val="C9C9C9"/>
      </a:accent5>
      <a:accent6>
        <a:srgbClr val="C8C8C8"/>
      </a:accent6>
      <a:hlink>
        <a:srgbClr val="333333"/>
      </a:hlink>
      <a:folHlink>
        <a:srgbClr val="B2B2B2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93</TotalTime>
  <Words>480</Words>
  <Application>Microsoft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Tahoma</vt:lpstr>
      <vt:lpstr>Calibri</vt:lpstr>
      <vt:lpstr>Wingdings</vt:lpstr>
      <vt:lpstr>Stencil</vt:lpstr>
      <vt:lpstr>Selling a Product or Service</vt:lpstr>
      <vt:lpstr>Тема урока: Русь и Золотая Орда</vt:lpstr>
      <vt:lpstr>План урока</vt:lpstr>
      <vt:lpstr>Русь и Золотая Орда</vt:lpstr>
      <vt:lpstr>Ордынское владычество </vt:lpstr>
      <vt:lpstr>Ордынский выход</vt:lpstr>
      <vt:lpstr>Ордынское владычество</vt:lpstr>
      <vt:lpstr>Ордынское владычество</vt:lpstr>
      <vt:lpstr>Получение ярлыка</vt:lpstr>
      <vt:lpstr>Получение ярлыка</vt:lpstr>
      <vt:lpstr>Борьба против Золотой Орды</vt:lpstr>
      <vt:lpstr>Политика Александра Невского</vt:lpstr>
      <vt:lpstr>Итоги ордынского ига</vt:lpstr>
      <vt:lpstr>Итоги ордынского ига</vt:lpstr>
      <vt:lpstr>Использованные 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Sophya</cp:lastModifiedBy>
  <cp:revision>12</cp:revision>
  <cp:lastPrinted>1601-01-01T00:00:00Z</cp:lastPrinted>
  <dcterms:created xsi:type="dcterms:W3CDTF">1601-01-01T00:00:00Z</dcterms:created>
  <dcterms:modified xsi:type="dcterms:W3CDTF">2015-02-25T19:15:55Z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