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290" r:id="rId2"/>
    <p:sldId id="256" r:id="rId3"/>
    <p:sldId id="257" r:id="rId4"/>
    <p:sldId id="292" r:id="rId5"/>
    <p:sldId id="258" r:id="rId6"/>
    <p:sldId id="293" r:id="rId7"/>
    <p:sldId id="259" r:id="rId8"/>
    <p:sldId id="294" r:id="rId9"/>
    <p:sldId id="260" r:id="rId10"/>
    <p:sldId id="295" r:id="rId11"/>
    <p:sldId id="261" r:id="rId12"/>
    <p:sldId id="296" r:id="rId13"/>
    <p:sldId id="297" r:id="rId14"/>
    <p:sldId id="298" r:id="rId15"/>
    <p:sldId id="262" r:id="rId16"/>
    <p:sldId id="299" r:id="rId17"/>
    <p:sldId id="300" r:id="rId18"/>
    <p:sldId id="263" r:id="rId19"/>
    <p:sldId id="301" r:id="rId20"/>
    <p:sldId id="264" r:id="rId21"/>
    <p:sldId id="302" r:id="rId22"/>
    <p:sldId id="265" r:id="rId23"/>
    <p:sldId id="303" r:id="rId24"/>
    <p:sldId id="266" r:id="rId25"/>
    <p:sldId id="267" r:id="rId26"/>
    <p:sldId id="305" r:id="rId27"/>
    <p:sldId id="268" r:id="rId28"/>
    <p:sldId id="306" r:id="rId29"/>
    <p:sldId id="269" r:id="rId30"/>
    <p:sldId id="307" r:id="rId31"/>
    <p:sldId id="270" r:id="rId32"/>
    <p:sldId id="308" r:id="rId33"/>
    <p:sldId id="271" r:id="rId34"/>
    <p:sldId id="309" r:id="rId35"/>
    <p:sldId id="272" r:id="rId36"/>
    <p:sldId id="310" r:id="rId37"/>
    <p:sldId id="273" r:id="rId38"/>
    <p:sldId id="311" r:id="rId39"/>
    <p:sldId id="274" r:id="rId40"/>
    <p:sldId id="312" r:id="rId41"/>
    <p:sldId id="276" r:id="rId42"/>
    <p:sldId id="313" r:id="rId43"/>
    <p:sldId id="275" r:id="rId44"/>
    <p:sldId id="314" r:id="rId45"/>
    <p:sldId id="277" r:id="rId46"/>
    <p:sldId id="323" r:id="rId47"/>
    <p:sldId id="278" r:id="rId48"/>
    <p:sldId id="324" r:id="rId49"/>
    <p:sldId id="279" r:id="rId50"/>
    <p:sldId id="325" r:id="rId51"/>
    <p:sldId id="280" r:id="rId52"/>
    <p:sldId id="326" r:id="rId53"/>
    <p:sldId id="281" r:id="rId54"/>
    <p:sldId id="327" r:id="rId55"/>
    <p:sldId id="283" r:id="rId56"/>
    <p:sldId id="315" r:id="rId57"/>
    <p:sldId id="282" r:id="rId58"/>
    <p:sldId id="316" r:id="rId59"/>
    <p:sldId id="284" r:id="rId60"/>
    <p:sldId id="317" r:id="rId61"/>
    <p:sldId id="285" r:id="rId62"/>
    <p:sldId id="318" r:id="rId63"/>
    <p:sldId id="304" r:id="rId64"/>
    <p:sldId id="328" r:id="rId65"/>
    <p:sldId id="319" r:id="rId6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2F725"/>
    <a:srgbClr val="DDE2A2"/>
    <a:srgbClr val="33CC33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2" autoAdjust="0"/>
    <p:restoredTop sz="94686" autoAdjust="0"/>
  </p:normalViewPr>
  <p:slideViewPr>
    <p:cSldViewPr>
      <p:cViewPr varScale="1">
        <p:scale>
          <a:sx n="74" d="100"/>
          <a:sy n="74" d="100"/>
        </p:scale>
        <p:origin x="-7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EAB8B0A-CCA8-4C28-B7E4-C1728C62A451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54D4FD-07A3-464F-B568-8A004AE51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BF121D-DE9E-487E-93B5-EA81CA4C9943}" type="datetimeFigureOut">
              <a:rPr lang="ru-RU"/>
              <a:pPr/>
              <a:t>09.12.2014</a:t>
            </a:fld>
            <a:endParaRPr lang="ru-RU"/>
          </a:p>
        </p:txBody>
      </p:sp>
      <p:sp>
        <p:nvSpPr>
          <p:cNvPr id="798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712513-7517-4ED5-88C3-70C1FB5FD6C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D7FD-904F-40BA-9C24-4F4614E9D38A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DB30A-0EE9-4DF6-A35D-92DC1282CF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9F645-DA35-4A87-8FA4-DB2A7DEDF691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CB6BA-B9FE-4438-9258-8EE8BBD4F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21D68-386E-4B31-8CE3-78BC94A81241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31658-3987-41C0-83FA-1052EC4E5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855A6-D1B3-4700-8A2A-AFA83B281E68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2C8BB-340D-4424-AEA5-BD6F71DDC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F498-3FEA-4782-8A01-558CC1BF6CAD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E0779-F97B-40BE-B2CE-85A334F3B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18087-3E74-4CF8-BF68-116F816034D8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E95C2-446D-4893-97BA-170802FEC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6BC8-FB4E-411A-8D59-A3FE0572D6AD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40855-1B56-419F-8E3E-CF03526E5D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9DB3C-F7E9-45D4-A866-2296D6C205FE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D2969-0F35-42EA-A4D2-B84B3A5EA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2772-5CCC-4DAF-BA69-8DC7CC11FC76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D809-D1DA-4031-8718-DA223DBEC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22F5-E114-4BBA-B3D1-82CB1B4A58C2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489C-8797-464F-BEB2-C35610454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D9971-8BF8-4445-800E-200E5AB6FB72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4550-88C8-4984-8C09-89C1A61EBF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5A740B-631E-495F-9632-B29099454892}" type="datetimeFigureOut">
              <a:rPr lang="ru-RU"/>
              <a:pPr>
                <a:defRPr/>
              </a:pPr>
              <a:t>09.12.2014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DC9584-BDB7-4DCB-8AEE-84F9B3AFA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7.xml"/><Relationship Id="rId18" Type="http://schemas.openxmlformats.org/officeDocument/2006/relationships/slide" Target="slide37.xml"/><Relationship Id="rId26" Type="http://schemas.openxmlformats.org/officeDocument/2006/relationships/slide" Target="slide53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17" Type="http://schemas.openxmlformats.org/officeDocument/2006/relationships/slide" Target="slide35.xml"/><Relationship Id="rId25" Type="http://schemas.openxmlformats.org/officeDocument/2006/relationships/slide" Target="slide51.xml"/><Relationship Id="rId2" Type="http://schemas.openxmlformats.org/officeDocument/2006/relationships/slide" Target="slide3.xml"/><Relationship Id="rId16" Type="http://schemas.openxmlformats.org/officeDocument/2006/relationships/slide" Target="slide33.xml"/><Relationship Id="rId20" Type="http://schemas.openxmlformats.org/officeDocument/2006/relationships/slide" Target="slide43.xml"/><Relationship Id="rId29" Type="http://schemas.openxmlformats.org/officeDocument/2006/relationships/slide" Target="slide5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24.xml"/><Relationship Id="rId24" Type="http://schemas.openxmlformats.org/officeDocument/2006/relationships/slide" Target="slide49.xml"/><Relationship Id="rId5" Type="http://schemas.openxmlformats.org/officeDocument/2006/relationships/slide" Target="slide9.xml"/><Relationship Id="rId15" Type="http://schemas.openxmlformats.org/officeDocument/2006/relationships/slide" Target="slide31.xml"/><Relationship Id="rId23" Type="http://schemas.openxmlformats.org/officeDocument/2006/relationships/slide" Target="slide47.xml"/><Relationship Id="rId28" Type="http://schemas.openxmlformats.org/officeDocument/2006/relationships/slide" Target="slide57.xml"/><Relationship Id="rId10" Type="http://schemas.openxmlformats.org/officeDocument/2006/relationships/slide" Target="slide22.xml"/><Relationship Id="rId19" Type="http://schemas.openxmlformats.org/officeDocument/2006/relationships/slide" Target="slide39.xml"/><Relationship Id="rId4" Type="http://schemas.openxmlformats.org/officeDocument/2006/relationships/slide" Target="slide7.xml"/><Relationship Id="rId9" Type="http://schemas.openxmlformats.org/officeDocument/2006/relationships/slide" Target="slide20.xml"/><Relationship Id="rId14" Type="http://schemas.openxmlformats.org/officeDocument/2006/relationships/slide" Target="slide29.xml"/><Relationship Id="rId22" Type="http://schemas.openxmlformats.org/officeDocument/2006/relationships/slide" Target="slide45.xml"/><Relationship Id="rId27" Type="http://schemas.openxmlformats.org/officeDocument/2006/relationships/slide" Target="slide55.xml"/><Relationship Id="rId30" Type="http://schemas.openxmlformats.org/officeDocument/2006/relationships/slide" Target="slide6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78851" name="Rectangle 3"/>
          <p:cNvSpPr>
            <a:spLocks noGrp="1"/>
          </p:cNvSpPr>
          <p:nvPr>
            <p:ph type="ctrTitle"/>
          </p:nvPr>
        </p:nvSpPr>
        <p:spPr>
          <a:xfrm>
            <a:off x="685800" y="836613"/>
            <a:ext cx="7772400" cy="2160587"/>
          </a:xfrm>
        </p:spPr>
        <p:txBody>
          <a:bodyPr/>
          <a:lstStyle/>
          <a:p>
            <a:r>
              <a:rPr lang="ru-RU" sz="4800" smtClean="0">
                <a:solidFill>
                  <a:schemeClr val="hlink"/>
                </a:solidFill>
                <a:latin typeface="Arial" charset="0"/>
              </a:rPr>
              <a:t>«Конституция РФ»</a:t>
            </a:r>
            <a:br>
              <a:rPr lang="ru-RU" sz="4800" smtClean="0">
                <a:solidFill>
                  <a:schemeClr val="hlink"/>
                </a:solidFill>
                <a:latin typeface="Arial" charset="0"/>
              </a:rPr>
            </a:br>
            <a:r>
              <a:rPr lang="ru-RU" sz="1800" smtClean="0">
                <a:solidFill>
                  <a:schemeClr val="hlink"/>
                </a:solidFill>
                <a:latin typeface="Arial" charset="0"/>
              </a:rPr>
              <a:t>игра - викторина</a:t>
            </a:r>
            <a:endParaRPr lang="ru-RU" sz="4800" smtClean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78852" name="Picture 4"/>
          <p:cNvPicPr>
            <a:picLocks noChangeAspect="1" noChangeArrowheads="1"/>
          </p:cNvPicPr>
          <p:nvPr>
            <p:ph type="subTitle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42988" y="2565400"/>
            <a:ext cx="7416800" cy="2592388"/>
          </a:xfrm>
        </p:spPr>
      </p:pic>
      <p:sp>
        <p:nvSpPr>
          <p:cNvPr id="78854" name="Rectangle 6"/>
          <p:cNvSpPr>
            <a:spLocks/>
          </p:cNvSpPr>
          <p:nvPr/>
        </p:nvSpPr>
        <p:spPr bwMode="auto">
          <a:xfrm>
            <a:off x="1042988" y="5084763"/>
            <a:ext cx="77724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800">
              <a:solidFill>
                <a:schemeClr val="hlink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>
                <a:solidFill>
                  <a:schemeClr val="hlink"/>
                </a:solidFill>
                <a:latin typeface="Arial" charset="0"/>
              </a:rPr>
              <a:t>«Достоинство </a:t>
            </a:r>
            <a:br>
              <a:rPr lang="ru-RU" sz="4000">
                <a:solidFill>
                  <a:schemeClr val="hlink"/>
                </a:solidFill>
                <a:latin typeface="Arial" charset="0"/>
              </a:rPr>
            </a:br>
            <a:r>
              <a:rPr lang="ru-RU" sz="4000">
                <a:solidFill>
                  <a:schemeClr val="hlink"/>
                </a:solidFill>
                <a:latin typeface="Arial" charset="0"/>
              </a:rPr>
              <a:t>личности охраняется </a:t>
            </a:r>
          </a:p>
          <a:p>
            <a:pPr algn="ctr"/>
            <a:r>
              <a:rPr lang="ru-RU" sz="4000" b="1" i="1">
                <a:solidFill>
                  <a:schemeClr val="hlink"/>
                </a:solidFill>
                <a:latin typeface="Arial" charset="0"/>
              </a:rPr>
              <a:t>государством»</a:t>
            </a:r>
          </a:p>
        </p:txBody>
      </p:sp>
      <p:sp>
        <p:nvSpPr>
          <p:cNvPr id="8909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9092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	</a:t>
            </a:r>
            <a:endParaRPr lang="ru-RU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pPr marL="228600"/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статья 29</a:t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Каждому гарантируется свобода мысли …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>
                <a:solidFill>
                  <a:schemeClr val="hlink"/>
                </a:solidFill>
                <a:latin typeface="Arial" charset="0"/>
              </a:rPr>
              <a:t>Каждому гарантируется свобода мысли и </a:t>
            </a:r>
            <a:r>
              <a:rPr lang="ru-RU" sz="4000" b="1" i="1">
                <a:solidFill>
                  <a:schemeClr val="hlink"/>
                </a:solidFill>
                <a:latin typeface="Arial" charset="0"/>
              </a:rPr>
              <a:t>слова</a:t>
            </a:r>
          </a:p>
        </p:txBody>
      </p:sp>
      <p:sp>
        <p:nvSpPr>
          <p:cNvPr id="9113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smtClean="0">
              <a:solidFill>
                <a:schemeClr val="bg1"/>
              </a:solidFill>
            </a:endParaRPr>
          </a:p>
        </p:txBody>
      </p:sp>
      <p:sp>
        <p:nvSpPr>
          <p:cNvPr id="91140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91141" name="Rectangle 5"/>
          <p:cNvSpPr>
            <a:spLocks noGrp="1"/>
          </p:cNvSpPr>
          <p:nvPr>
            <p:ph type="body" sz="half" idx="2"/>
          </p:nvPr>
        </p:nvSpPr>
        <p:spPr>
          <a:xfrm>
            <a:off x="684213" y="1628775"/>
            <a:ext cx="8002587" cy="44973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4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/>
              <a:t>Когда и кем принята </a:t>
            </a:r>
            <a:r>
              <a:rPr lang="en-US" sz="4400"/>
              <a:t/>
            </a:r>
            <a:br>
              <a:rPr lang="en-US" sz="4400"/>
            </a:br>
            <a:r>
              <a:rPr lang="ru-RU" sz="4400"/>
              <a:t>Конституция РФ</a:t>
            </a:r>
            <a:r>
              <a:rPr lang="en-US" sz="4400"/>
              <a:t>?</a:t>
            </a:r>
            <a:endParaRPr lang="ru-RU" sz="4400"/>
          </a:p>
        </p:txBody>
      </p:sp>
      <p:sp>
        <p:nvSpPr>
          <p:cNvPr id="9318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3188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solidFill>
                  <a:schemeClr val="hlink"/>
                </a:solidFill>
                <a:latin typeface="Arial" charset="0"/>
              </a:rPr>
              <a:t>-</a:t>
            </a:r>
            <a:endParaRPr lang="ru-RU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4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9523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5236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1400" b="1" i="1" smtClean="0">
                <a:solidFill>
                  <a:schemeClr val="hlink"/>
                </a:solidFill>
                <a:latin typeface="Arial" charset="0"/>
              </a:rPr>
              <a:t>	</a:t>
            </a:r>
            <a:r>
              <a:rPr lang="ru-RU" sz="4000" b="1" i="1" smtClean="0">
                <a:solidFill>
                  <a:schemeClr val="hlink"/>
                </a:solidFill>
                <a:latin typeface="Arial" charset="0"/>
              </a:rPr>
              <a:t>12 декабря 1993 года</a:t>
            </a:r>
          </a:p>
          <a:p>
            <a:pPr algn="ctr">
              <a:buFont typeface="Arial" charset="0"/>
              <a:buNone/>
            </a:pPr>
            <a:r>
              <a:rPr lang="ru-RU" sz="4000" b="1" i="1" smtClean="0">
                <a:solidFill>
                  <a:schemeClr val="hlink"/>
                </a:solidFill>
                <a:latin typeface="Arial" charset="0"/>
              </a:rPr>
              <a:t>всенародным голосованием</a:t>
            </a:r>
            <a:endParaRPr lang="ru-RU" sz="400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4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5400" smtClean="0">
                <a:solidFill>
                  <a:schemeClr val="hlink"/>
                </a:solidFill>
                <a:latin typeface="Arial" charset="0"/>
              </a:rPr>
              <a:t>Как народ РФ осуществляет свою власть</a:t>
            </a:r>
            <a:r>
              <a:rPr lang="en-US" sz="5400" smtClean="0">
                <a:solidFill>
                  <a:schemeClr val="hlink"/>
                </a:solidFill>
                <a:latin typeface="Arial" charset="0"/>
              </a:rPr>
              <a:t>?</a:t>
            </a:r>
            <a:r>
              <a:rPr lang="ru-RU" sz="54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5400" smtClean="0">
                <a:solidFill>
                  <a:schemeClr val="hlink"/>
                </a:solidFill>
                <a:latin typeface="Arial" charset="0"/>
              </a:rPr>
            </a:br>
            <a:endParaRPr lang="ru-RU" sz="540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972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7284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i="1" dirty="0" smtClean="0">
                <a:solidFill>
                  <a:schemeClr val="hlink"/>
                </a:solidFill>
                <a:latin typeface="Arial" charset="0"/>
              </a:rPr>
              <a:t>	ст. 3, гл.1 </a:t>
            </a:r>
          </a:p>
          <a:p>
            <a:pPr algn="ctr">
              <a:buFont typeface="Arial" charset="0"/>
              <a:buNone/>
            </a:pPr>
            <a:r>
              <a:rPr lang="ru-RU" sz="4000" b="1" i="1" dirty="0" smtClean="0">
                <a:solidFill>
                  <a:schemeClr val="hlink"/>
                </a:solidFill>
                <a:latin typeface="Arial" charset="0"/>
              </a:rPr>
              <a:t>Народ осуществляет свою власть непосредственно, </a:t>
            </a:r>
          </a:p>
          <a:p>
            <a:pPr algn="ctr">
              <a:buFont typeface="Arial" charset="0"/>
              <a:buNone/>
            </a:pPr>
            <a:r>
              <a:rPr lang="ru-RU" sz="4000" b="1" i="1" dirty="0" smtClean="0">
                <a:solidFill>
                  <a:schemeClr val="hlink"/>
                </a:solidFill>
                <a:latin typeface="Arial" charset="0"/>
              </a:rPr>
              <a:t>а также через органы местного самоуправления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solidFill>
                  <a:schemeClr val="hlink"/>
                </a:solidFill>
                <a:latin typeface="Arial" charset="0"/>
              </a:rPr>
              <a:t>Кто имеет привилегии </a:t>
            </a:r>
          </a:p>
          <a:p>
            <a:pPr algn="ctr"/>
            <a:r>
              <a:rPr lang="ru-RU" sz="3600" b="1">
                <a:solidFill>
                  <a:schemeClr val="hlink"/>
                </a:solidFill>
                <a:latin typeface="Arial" charset="0"/>
              </a:rPr>
              <a:t>перед законом и судом</a:t>
            </a:r>
            <a:r>
              <a:rPr lang="en-US" sz="3600" b="1">
                <a:solidFill>
                  <a:schemeClr val="hlink"/>
                </a:solidFill>
                <a:latin typeface="Arial" charset="0"/>
              </a:rPr>
              <a:t>?</a:t>
            </a:r>
            <a:endParaRPr lang="ru-RU" sz="3600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933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99332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	</a:t>
            </a:r>
          </a:p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	</a:t>
            </a:r>
            <a:endParaRPr lang="ru-RU" smtClean="0"/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" action="ppaction://noaction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dirty="0" smtClean="0">
                <a:solidFill>
                  <a:schemeClr val="hlink"/>
                </a:solidFill>
              </a:rPr>
              <a:t>Ст. 19, гл.2 </a:t>
            </a:r>
            <a:br>
              <a:rPr lang="ru-RU" sz="4000" b="1" dirty="0" smtClean="0">
                <a:solidFill>
                  <a:schemeClr val="hlink"/>
                </a:solidFill>
              </a:rPr>
            </a:br>
            <a:r>
              <a:rPr lang="ru-RU" sz="4000" b="1" dirty="0" smtClean="0">
                <a:solidFill>
                  <a:schemeClr val="hlink"/>
                </a:solidFill>
              </a:rPr>
              <a:t>Все равны перед законом и судом</a:t>
            </a:r>
          </a:p>
        </p:txBody>
      </p:sp>
      <p:sp>
        <p:nvSpPr>
          <p:cNvPr id="5" name="Стрелка влево 4">
            <a:hlinkClick r:id="" action="ppaction://noaction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solidFill>
                  <a:schemeClr val="hlink"/>
                </a:solidFill>
                <a:latin typeface="Arial" charset="0"/>
              </a:rPr>
              <a:t>Что является основной обязанностью нашего государства?</a:t>
            </a:r>
          </a:p>
        </p:txBody>
      </p:sp>
      <p:sp>
        <p:nvSpPr>
          <p:cNvPr id="10137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b="1" smtClean="0">
              <a:solidFill>
                <a:schemeClr val="bg1"/>
              </a:solidFill>
            </a:endParaRPr>
          </a:p>
        </p:txBody>
      </p:sp>
      <p:sp>
        <p:nvSpPr>
          <p:cNvPr id="101380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>
                <a:latin typeface="Arial" charset="0"/>
              </a:rPr>
              <a:t>	</a:t>
            </a:r>
            <a:endParaRPr lang="ru-RU" sz="2400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" action="ppaction://noaction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>
            <a:gsLst>
              <a:gs pos="11000">
                <a:schemeClr val="tx2">
                  <a:lumMod val="75000"/>
                </a:schemeClr>
              </a:gs>
              <a:gs pos="67000">
                <a:srgbClr val="85C2FF"/>
              </a:gs>
              <a:gs pos="100000">
                <a:srgbClr val="C4D6EB"/>
              </a:gs>
              <a:gs pos="100000">
                <a:srgbClr val="C4D6EB"/>
              </a:gs>
              <a:gs pos="100000">
                <a:srgbClr val="FFEBFA"/>
              </a:gs>
            </a:gsLst>
            <a:lin ang="2700000" scaled="0"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яч</a:t>
            </a:r>
            <a:endParaRPr lang="ru-RU" dirty="0"/>
          </a:p>
        </p:txBody>
      </p:sp>
      <p:graphicFrame>
        <p:nvGraphicFramePr>
          <p:cNvPr id="2124" name="Group 76"/>
          <p:cNvGraphicFramePr>
            <a:graphicFrameLocks noGrp="1"/>
          </p:cNvGraphicFramePr>
          <p:nvPr/>
        </p:nvGraphicFramePr>
        <p:xfrm>
          <a:off x="0" y="0"/>
          <a:ext cx="9144000" cy="7208520"/>
        </p:xfrm>
        <a:graphic>
          <a:graphicData uri="http://schemas.openxmlformats.org/drawingml/2006/table">
            <a:tbl>
              <a:tblPr/>
              <a:tblGrid>
                <a:gridCol w="2124075"/>
                <a:gridCol w="1439863"/>
                <a:gridCol w="1439862"/>
                <a:gridCol w="1439863"/>
                <a:gridCol w="1368425"/>
                <a:gridCol w="1331912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Закончи предложение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" action="ppaction://hlinksldjump"/>
                        </a:rPr>
                        <a:t>1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" action="ppaction://hlinksldjump"/>
                        </a:rPr>
                        <a:t>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3" action="ppaction://hlinksldjump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3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4" action="ppaction://hlinksldjump"/>
                        </a:rPr>
                        <a:t>3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4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5" action="ppaction://hlinksldjump"/>
                        </a:rPr>
                        <a:t>4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5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6" action="ppaction://hlinksldjump"/>
                        </a:rPr>
                        <a:t>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6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Подумай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F2F725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7" action="ppaction://hlinksldjump"/>
                        </a:rPr>
                        <a:t>1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7" action="ppaction://hlinksldjump"/>
                        </a:rPr>
                        <a:t>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F2F725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8" action="ppaction://hlinksldjump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8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F2F725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9" action="ppaction://hlinksldjump"/>
                        </a:rPr>
                        <a:t>3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9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F2F725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0" action="ppaction://hlinksldjump"/>
                        </a:rPr>
                        <a:t>4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0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F2F725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1" action="ppaction://hlinksldjump"/>
                        </a:rPr>
                        <a:t>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1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rgbClr val="F2F725"/>
                        </a:gs>
                      </a:gsLst>
                      <a:lin ang="189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Обсуди в команде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3300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2" action="ppaction://hlinksldjump"/>
                        </a:rPr>
                        <a:t>1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2" action="ppaction://hlinksldjump"/>
                        </a:rPr>
                        <a:t>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3300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3" action="ppaction://hlinksldjump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3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3300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4" action="ppaction://hlinksldjump"/>
                        </a:rPr>
                        <a:t>3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4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3300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5" action="ppaction://hlinksldjump"/>
                        </a:rPr>
                        <a:t>4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5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3300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6" action="ppaction://hlinksldjump"/>
                        </a:rPr>
                        <a:t>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6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FF3300"/>
                        </a:gs>
                      </a:gsLst>
                      <a:lin ang="189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Выбери правильный ответ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hlink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7" action="ppaction://hlinksldjump"/>
                        </a:rPr>
                        <a:t>1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7" action="ppaction://hlinksldjump"/>
                        </a:rPr>
                        <a:t>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hlink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8" action="ppaction://hlinksldjump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8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hlink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9" action="ppaction://hlinksldjump"/>
                        </a:rPr>
                        <a:t>3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9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hlink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0" action="ppaction://hlinksldjump"/>
                        </a:rPr>
                        <a:t>4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0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hlink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1" action="ppaction://hlinksldjump"/>
                        </a:rPr>
                        <a:t>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1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hlink"/>
                        </a:gs>
                      </a:gsLst>
                      <a:lin ang="189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Права литературных героев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2" action="ppaction://hlinksldjump"/>
                        </a:rPr>
                        <a:t>1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2" action="ppaction://hlinksldjump"/>
                        </a:rPr>
                        <a:t>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3" action="ppaction://hlinksldjump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3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4" action="ppaction://hlinksldjump"/>
                        </a:rPr>
                        <a:t>3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4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5" action="ppaction://hlinksldjump"/>
                        </a:rPr>
                        <a:t>4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5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6" action="ppaction://hlinksldjump"/>
                        </a:rPr>
                        <a:t>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6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accent2"/>
                        </a:gs>
                      </a:gsLst>
                      <a:lin ang="189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pitchFamily="34" charset="0"/>
                        </a:rPr>
                        <a:t>Замени одним словом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9900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7" action="ppaction://hlinksldjump"/>
                        </a:rPr>
                        <a:t>1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7" action="ppaction://hlinksldjump"/>
                        </a:rPr>
                        <a:t>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9900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8" action="ppaction://hlinksldjump"/>
                        </a:rPr>
                        <a:t>2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8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9900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9" action="ppaction://hlinksldjump"/>
                        </a:rPr>
                        <a:t>3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29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9900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30" action="ppaction://hlinksldjump"/>
                        </a:rPr>
                        <a:t>4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30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9900FF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" action="ppaction://noaction"/>
                        </a:rPr>
                        <a:t>5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Calibri" pitchFamily="34" charset="0"/>
                          <a:hlinkClick r:id="rId15" action="ppaction://hlinksldjump"/>
                        </a:rPr>
                        <a:t>00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rgbClr val="9900FF"/>
                        </a:gs>
                      </a:gsLst>
                      <a:lin ang="189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2800" b="1" dirty="0" smtClean="0">
                <a:solidFill>
                  <a:schemeClr val="hlink"/>
                </a:solidFill>
                <a:latin typeface="Arial" charset="0"/>
              </a:rPr>
              <a:t>Ст. 2, гл. 1 </a:t>
            </a:r>
            <a:br>
              <a:rPr lang="ru-RU" sz="28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hlink"/>
                </a:solidFill>
                <a:latin typeface="Arial" charset="0"/>
              </a:rPr>
              <a:t>Человек, его права и свободы </a:t>
            </a:r>
            <a:br>
              <a:rPr lang="ru-RU" sz="28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hlink"/>
                </a:solidFill>
                <a:latin typeface="Arial" charset="0"/>
              </a:rPr>
              <a:t>являются высшей ценностью. </a:t>
            </a:r>
            <a:br>
              <a:rPr lang="ru-RU" sz="28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hlink"/>
                </a:solidFill>
                <a:latin typeface="Arial" charset="0"/>
              </a:rPr>
              <a:t>Признание, соблюдение и защита </a:t>
            </a:r>
            <a:br>
              <a:rPr lang="ru-RU" sz="28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dirty="0" smtClean="0">
                <a:solidFill>
                  <a:schemeClr val="hlink"/>
                </a:solidFill>
                <a:latin typeface="Arial" charset="0"/>
              </a:rPr>
              <a:t>прав и свобод человека и гражданина – обязанность государства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103428" name="Rectangle 4"/>
          <p:cNvSpPr>
            <a:spLocks noGrp="1"/>
          </p:cNvSpPr>
          <p:nvPr>
            <p:ph type="subTitle" idx="1"/>
          </p:nvPr>
        </p:nvSpPr>
        <p:spPr>
          <a:xfrm>
            <a:off x="1547813" y="1844675"/>
            <a:ext cx="6400800" cy="1489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С какого возраста гражданин РФ обладает основными правами и свободами, закрепленными в Конституции?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" action="ppaction://noaction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2F725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2800" dirty="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2800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3600" b="1" dirty="0" smtClean="0">
                <a:solidFill>
                  <a:schemeClr val="hlink"/>
                </a:solidFill>
                <a:latin typeface="Arial" charset="0"/>
              </a:rPr>
              <a:t>ст. 17, гл. 2</a:t>
            </a:r>
            <a:br>
              <a:rPr lang="ru-RU" sz="36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3600" b="1" dirty="0" smtClean="0">
                <a:solidFill>
                  <a:schemeClr val="hlink"/>
                </a:solidFill>
                <a:latin typeface="Arial" charset="0"/>
              </a:rPr>
              <a:t>Основные права и свободы </a:t>
            </a:r>
            <a:br>
              <a:rPr lang="ru-RU" sz="36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3600" b="1" dirty="0" smtClean="0">
                <a:solidFill>
                  <a:schemeClr val="hlink"/>
                </a:solidFill>
                <a:latin typeface="Arial" charset="0"/>
              </a:rPr>
              <a:t>человека </a:t>
            </a:r>
            <a:br>
              <a:rPr lang="ru-RU" sz="36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3600" b="1" dirty="0" smtClean="0">
                <a:solidFill>
                  <a:schemeClr val="hlink"/>
                </a:solidFill>
                <a:latin typeface="Arial" charset="0"/>
              </a:rPr>
              <a:t>неотчуждаемы и принадлежат</a:t>
            </a:r>
            <a:br>
              <a:rPr lang="ru-RU" sz="3600" b="1" dirty="0" smtClean="0">
                <a:solidFill>
                  <a:schemeClr val="hlink"/>
                </a:solidFill>
                <a:latin typeface="Arial" charset="0"/>
              </a:rPr>
            </a:br>
            <a:r>
              <a:rPr lang="ru-RU" sz="3600" b="1" dirty="0" smtClean="0">
                <a:solidFill>
                  <a:schemeClr val="hlink"/>
                </a:solidFill>
                <a:latin typeface="Arial" charset="0"/>
              </a:rPr>
              <a:t> каждому от рождения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</a:rPr>
              <a:t>наз</a:t>
            </a:r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а</a:t>
            </a:r>
            <a:r>
              <a:rPr lang="ru-RU">
                <a:solidFill>
                  <a:srgbClr val="FFFFFF"/>
                </a:solidFill>
              </a:rPr>
              <a:t>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105475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sz="2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2000" smtClean="0">
                <a:solidFill>
                  <a:schemeClr val="hlink"/>
                </a:solidFill>
                <a:latin typeface="Arial" charset="0"/>
              </a:rPr>
            </a:br>
            <a:endParaRPr lang="ru-RU" sz="4000" smtClean="0"/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" action="ppaction://noaction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05478" name="Rectangle 6"/>
          <p:cNvSpPr>
            <a:spLocks noGrp="1"/>
          </p:cNvSpPr>
          <p:nvPr>
            <p:ph type="subTitle" idx="1"/>
          </p:nvPr>
        </p:nvSpPr>
        <p:spPr>
          <a:xfrm>
            <a:off x="1331913" y="1916113"/>
            <a:ext cx="6400800" cy="1752600"/>
          </a:xfrm>
        </p:spPr>
        <p:txBody>
          <a:bodyPr/>
          <a:lstStyle/>
          <a:p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Есть ли у нашего государства единые партии и религия?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2800" b="1" smtClean="0">
                <a:solidFill>
                  <a:schemeClr val="hlink"/>
                </a:solidFill>
                <a:latin typeface="Arial" charset="0"/>
              </a:rPr>
              <a:t>В РФ признается политическое многообразие, многопартийность. </a:t>
            </a:r>
            <a:br>
              <a:rPr lang="ru-RU" sz="28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smtClean="0">
                <a:solidFill>
                  <a:schemeClr val="hlink"/>
                </a:solidFill>
                <a:latin typeface="Arial" charset="0"/>
              </a:rPr>
              <a:t>РФ – светское государство. </a:t>
            </a:r>
            <a:br>
              <a:rPr lang="ru-RU" sz="28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smtClean="0">
                <a:solidFill>
                  <a:schemeClr val="hlink"/>
                </a:solidFill>
                <a:latin typeface="Arial" charset="0"/>
              </a:rPr>
              <a:t>Никакая религия не может устанавливаться </a:t>
            </a:r>
            <a:br>
              <a:rPr lang="ru-RU" sz="28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smtClean="0">
                <a:solidFill>
                  <a:schemeClr val="hlink"/>
                </a:solidFill>
                <a:latin typeface="Arial" charset="0"/>
              </a:rPr>
              <a:t>в качестве государственной</a:t>
            </a:r>
            <a:br>
              <a:rPr lang="ru-RU" sz="28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2800" b="1" smtClean="0">
                <a:solidFill>
                  <a:schemeClr val="hlink"/>
                </a:solidFill>
                <a:latin typeface="Arial" charset="0"/>
              </a:rPr>
              <a:t> или обязательной.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  <a:latin typeface="Arial" charset="0"/>
              </a:rPr>
              <a:t>Торжественное вступление к тексту Конституции РФ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latin typeface="Arial" charset="0"/>
              </a:rPr>
              <a:t>Преамбула</a:t>
            </a:r>
          </a:p>
        </p:txBody>
      </p:sp>
      <p:sp>
        <p:nvSpPr>
          <p:cNvPr id="10957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9572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</a:t>
            </a:r>
          </a:p>
          <a:p>
            <a:pPr>
              <a:buFont typeface="Arial" charset="0"/>
              <a:buNone/>
            </a:pPr>
            <a:endParaRPr lang="ru-RU" sz="28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</a:t>
            </a:r>
            <a:endParaRPr lang="ru-RU" sz="2800" smtClean="0"/>
          </a:p>
        </p:txBody>
      </p:sp>
      <p:sp>
        <p:nvSpPr>
          <p:cNvPr id="109573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95288" y="1484313"/>
            <a:ext cx="8748712" cy="46418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	</a:t>
            </a:r>
            <a:endParaRPr lang="ru-RU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</a:t>
            </a:r>
            <a:r>
              <a:rPr lang="ru-RU">
                <a:solidFill>
                  <a:srgbClr val="FFFFFF"/>
                </a:solidFill>
              </a:rPr>
              <a:t>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100000">
                <a:srgbClr val="FF3300"/>
              </a:gs>
            </a:gsLst>
            <a:lin ang="18900000" scaled="1"/>
          </a:gradFill>
        </p:spPr>
        <p:txBody>
          <a:bodyPr/>
          <a:lstStyle/>
          <a:p>
            <a:r>
              <a:rPr lang="ru-RU" sz="5400" smtClean="0">
                <a:latin typeface="Arial" charset="0"/>
              </a:rPr>
              <a:t>Всенародное голосование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latin typeface="Arial" charset="0"/>
              </a:rPr>
              <a:t>Референдум</a:t>
            </a:r>
          </a:p>
        </p:txBody>
      </p:sp>
      <p:sp>
        <p:nvSpPr>
          <p:cNvPr id="111619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4000" smtClean="0"/>
          </a:p>
        </p:txBody>
      </p:sp>
      <p:sp>
        <p:nvSpPr>
          <p:cNvPr id="111620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	</a:t>
            </a:r>
          </a:p>
          <a:p>
            <a:pPr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	</a:t>
            </a:r>
            <a:endParaRPr lang="ru-RU" smtClean="0"/>
          </a:p>
        </p:txBody>
      </p:sp>
      <p:sp>
        <p:nvSpPr>
          <p:cNvPr id="111621" name="Rectangle 5"/>
          <p:cNvSpPr>
            <a:spLocks noGrp="1"/>
          </p:cNvSpPr>
          <p:nvPr>
            <p:ph type="body" sz="half" idx="2"/>
          </p:nvPr>
        </p:nvSpPr>
        <p:spPr>
          <a:xfrm>
            <a:off x="827088" y="1484313"/>
            <a:ext cx="7859712" cy="464185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z="3600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  <a:latin typeface="Arial" charset="0"/>
              </a:rPr>
              <a:t>Многообразие,</a:t>
            </a:r>
            <a:br>
              <a:rPr lang="ru-RU" smtClean="0">
                <a:solidFill>
                  <a:schemeClr val="bg1"/>
                </a:solidFill>
                <a:latin typeface="Arial" charset="0"/>
              </a:rPr>
            </a:br>
            <a:r>
              <a:rPr lang="ru-RU" smtClean="0">
                <a:solidFill>
                  <a:schemeClr val="bg1"/>
                </a:solidFill>
                <a:latin typeface="Arial" charset="0"/>
              </a:rPr>
              <a:t> множественность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статья 2</a:t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«Человек, его права и свободы являются …»</a:t>
            </a:r>
            <a:r>
              <a:rPr lang="ru-RU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endParaRPr lang="ru-RU" sz="40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 b="1">
                <a:latin typeface="Arial" charset="0"/>
              </a:rPr>
              <a:t>Плюрализм</a:t>
            </a:r>
          </a:p>
        </p:txBody>
      </p:sp>
      <p:sp>
        <p:nvSpPr>
          <p:cNvPr id="11571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smtClean="0">
              <a:solidFill>
                <a:schemeClr val="bg1"/>
              </a:solidFill>
            </a:endParaRPr>
          </a:p>
        </p:txBody>
      </p:sp>
      <p:sp>
        <p:nvSpPr>
          <p:cNvPr id="115716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Arial" charset="0"/>
              </a:rPr>
              <a:t>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Arial" charset="0"/>
              </a:rPr>
              <a:t>	</a:t>
            </a:r>
            <a:endParaRPr lang="ru-RU" sz="2000" smtClean="0"/>
          </a:p>
        </p:txBody>
      </p:sp>
      <p:sp>
        <p:nvSpPr>
          <p:cNvPr id="115717" name="Rectangle 5"/>
          <p:cNvSpPr>
            <a:spLocks noGrp="1"/>
          </p:cNvSpPr>
          <p:nvPr>
            <p:ph type="body" sz="half" idx="2"/>
          </p:nvPr>
        </p:nvSpPr>
        <p:spPr>
          <a:xfrm>
            <a:off x="250825" y="1557338"/>
            <a:ext cx="8435975" cy="4967287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661025"/>
            <a:ext cx="935038" cy="3603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100000">
                <a:srgbClr val="FF3300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smtClean="0">
                <a:solidFill>
                  <a:schemeClr val="bg1"/>
                </a:solidFill>
              </a:rPr>
              <a:t>Независимость, самостоятельность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72396" y="5857892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117763" name="Rectang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513" cy="2217737"/>
          </a:xfrm>
        </p:spPr>
        <p:txBody>
          <a:bodyPr/>
          <a:lstStyle/>
          <a:p>
            <a:pPr algn="l"/>
            <a:endParaRPr lang="ru-RU" sz="2800" smtClean="0">
              <a:solidFill>
                <a:schemeClr val="bg1"/>
              </a:solidFill>
            </a:endParaRPr>
          </a:p>
        </p:txBody>
      </p:sp>
      <p:sp>
        <p:nvSpPr>
          <p:cNvPr id="117764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	</a:t>
            </a:r>
          </a:p>
          <a:p>
            <a:pPr>
              <a:buFont typeface="Arial" charset="0"/>
              <a:buNone/>
            </a:pPr>
            <a:endParaRPr lang="ru-RU" sz="24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	</a:t>
            </a:r>
            <a:endParaRPr lang="ru-RU" sz="2400" smtClean="0"/>
          </a:p>
        </p:txBody>
      </p:sp>
      <p:sp>
        <p:nvSpPr>
          <p:cNvPr id="117765" name="Rectangle 5"/>
          <p:cNvSpPr>
            <a:spLocks noGrp="1"/>
          </p:cNvSpPr>
          <p:nvPr>
            <p:ph type="body" sz="half" idx="2"/>
          </p:nvPr>
        </p:nvSpPr>
        <p:spPr>
          <a:xfrm>
            <a:off x="323850" y="2565400"/>
            <a:ext cx="8362950" cy="35607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chemeClr val="hlink"/>
                </a:solidFill>
              </a:rPr>
              <a:t>Суверенитет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445125"/>
            <a:ext cx="935038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b="1" smtClean="0"/>
              <a:t>Выражение недоверия Президенту со стороны парламента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3300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11981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19812" name="Rectangle 4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	</a:t>
            </a:r>
          </a:p>
          <a:p>
            <a:pPr>
              <a:buFont typeface="Arial" charset="0"/>
              <a:buNone/>
            </a:pPr>
            <a:endParaRPr lang="ru-RU" sz="24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	</a:t>
            </a:r>
            <a:endParaRPr lang="ru-RU" sz="2400" smtClean="0"/>
          </a:p>
        </p:txBody>
      </p:sp>
      <p:sp>
        <p:nvSpPr>
          <p:cNvPr id="119813" name="Rectangle 5"/>
          <p:cNvSpPr>
            <a:spLocks noGrp="1"/>
          </p:cNvSpPr>
          <p:nvPr>
            <p:ph type="body" sz="half" idx="2"/>
          </p:nvPr>
        </p:nvSpPr>
        <p:spPr>
          <a:xfrm>
            <a:off x="395288" y="1268413"/>
            <a:ext cx="8291512" cy="485775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>
              <a:solidFill>
                <a:schemeClr val="hlink"/>
              </a:solidFill>
            </a:endParaRPr>
          </a:p>
          <a:p>
            <a:pPr>
              <a:buFont typeface="Arial" charset="0"/>
              <a:buNone/>
            </a:pPr>
            <a:endParaRPr lang="ru-RU" smtClean="0">
              <a:solidFill>
                <a:schemeClr val="hlink"/>
              </a:solidFill>
            </a:endParaRPr>
          </a:p>
          <a:p>
            <a:pPr>
              <a:buFont typeface="Arial" charset="0"/>
              <a:buNone/>
            </a:pPr>
            <a:endParaRPr lang="ru-RU" smtClean="0">
              <a:solidFill>
                <a:schemeClr val="hlink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chemeClr val="hlink"/>
                </a:solidFill>
              </a:rPr>
              <a:t>Импичмент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164388" y="5445125"/>
            <a:ext cx="1295400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smtClean="0">
                <a:solidFill>
                  <a:schemeClr val="bg1"/>
                </a:solidFill>
                <a:latin typeface="Arial" charset="0"/>
              </a:rPr>
              <a:t>Осуществление прав и свобод человека и гражданина не должны нарушать:</a:t>
            </a:r>
            <a:br>
              <a:rPr lang="ru-RU" sz="4000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smtClean="0">
                <a:solidFill>
                  <a:schemeClr val="bg1"/>
                </a:solidFill>
                <a:latin typeface="Arial" charset="0"/>
              </a:rPr>
              <a:t>а) Уголовный кодекс РФ</a:t>
            </a:r>
            <a:br>
              <a:rPr lang="ru-RU" sz="4000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smtClean="0">
                <a:solidFill>
                  <a:schemeClr val="bg1"/>
                </a:solidFill>
                <a:latin typeface="Arial" charset="0"/>
              </a:rPr>
              <a:t>б) права и свободы других лиц</a:t>
            </a:r>
            <a:br>
              <a:rPr lang="ru-RU" sz="4000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smtClean="0">
                <a:solidFill>
                  <a:schemeClr val="bg1"/>
                </a:solidFill>
                <a:latin typeface="Arial" charset="0"/>
              </a:rPr>
              <a:t>в)правила техники безопасности</a:t>
            </a:r>
            <a:br>
              <a:rPr lang="ru-RU" sz="4000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smtClean="0">
                <a:solidFill>
                  <a:schemeClr val="bg1"/>
                </a:solidFill>
                <a:latin typeface="Arial" charset="0"/>
              </a:rPr>
              <a:t>г)Всемирную Декларацию прав человека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dirty="0"/>
              <a:t>.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u="sng" dirty="0">
                <a:solidFill>
                  <a:schemeClr val="bg1"/>
                </a:solidFill>
                <a:latin typeface="Arial" charset="0"/>
              </a:rPr>
              <a:t>Ответ: Б</a:t>
            </a:r>
            <a:r>
              <a:rPr lang="ru-RU" sz="44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4400" b="1" dirty="0">
                <a:solidFill>
                  <a:schemeClr val="bg1"/>
                </a:solidFill>
                <a:latin typeface="Arial" charset="0"/>
              </a:rPr>
            </a:br>
            <a:r>
              <a:rPr lang="ru-RU" sz="4400" b="1" dirty="0">
                <a:solidFill>
                  <a:schemeClr val="bg1"/>
                </a:solidFill>
                <a:latin typeface="Arial" charset="0"/>
              </a:rPr>
              <a:t>ст. 17 гл. 2: Осуществление прав и свобод человека и гражданина не должно нарушать права и свободы других лиц</a:t>
            </a:r>
          </a:p>
        </p:txBody>
      </p:sp>
      <p:sp>
        <p:nvSpPr>
          <p:cNvPr id="121860" name="Rectangle 4"/>
          <p:cNvSpPr>
            <a:spLocks noGrp="1"/>
          </p:cNvSpPr>
          <p:nvPr>
            <p:ph type="body" idx="1"/>
          </p:nvPr>
        </p:nvSpPr>
        <p:spPr>
          <a:xfrm>
            <a:off x="357158" y="1857364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>
                <a:solidFill>
                  <a:schemeClr val="hlink"/>
                </a:solidFill>
              </a:rPr>
              <a:t>	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Все равны перед: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1. Президентом РФ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2. богом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3. директором школы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4.законом и судом</a:t>
            </a:r>
            <a:r>
              <a:rPr lang="ru-RU" sz="4000" smtClean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23908" name="Rectangle 4"/>
          <p:cNvSpPr>
            <a:spLocks noGrp="1"/>
          </p:cNvSpPr>
          <p:nvPr>
            <p:ph type="body" idx="1"/>
          </p:nvPr>
        </p:nvSpPr>
        <p:spPr>
          <a:xfrm>
            <a:off x="468313" y="1989138"/>
            <a:ext cx="8229600" cy="42100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u="sng" dirty="0" smtClean="0">
                <a:solidFill>
                  <a:schemeClr val="bg1"/>
                </a:solidFill>
              </a:rPr>
              <a:t>Ответ: 4</a:t>
            </a:r>
          </a:p>
          <a:p>
            <a:pPr algn="ctr">
              <a:buFont typeface="Arial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Ст. 19 гл. 2: Все равны перед законом и судом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812088" y="6308725"/>
            <a:ext cx="935037" cy="288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100013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Суверенитет Российской Федерации 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распространяется на :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1. всю ее территорию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2. только города федерального значения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3. ближнее зарубежье</a:t>
            </a:r>
            <a:br>
              <a:rPr lang="ru-RU" sz="40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bg1"/>
                </a:solidFill>
                <a:latin typeface="Arial" charset="0"/>
              </a:rPr>
              <a:t>4. только на города Ленинградской области</a:t>
            </a:r>
          </a:p>
        </p:txBody>
      </p:sp>
      <p:sp>
        <p:nvSpPr>
          <p:cNvPr id="5" name="Стрелка влево 4">
            <a:hlinkClick r:id="" action="ppaction://noaction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82947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>«Человек, его права и свободы являются </a:t>
            </a:r>
            <a:r>
              <a:rPr lang="ru-RU" sz="4000" b="1" i="1" smtClean="0">
                <a:solidFill>
                  <a:schemeClr val="hlink"/>
                </a:solidFill>
                <a:latin typeface="Arial" charset="0"/>
              </a:rPr>
              <a:t>высшей ценностью</a:t>
            </a: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>»</a:t>
            </a:r>
          </a:p>
        </p:txBody>
      </p:sp>
      <p:sp>
        <p:nvSpPr>
          <p:cNvPr id="82948" name="Rectangle 4"/>
          <p:cNvSpPr>
            <a:spLocks noGrp="1"/>
          </p:cNvSpPr>
          <p:nvPr>
            <p:ph type="body" idx="1"/>
          </p:nvPr>
        </p:nvSpPr>
        <p:spPr>
          <a:xfrm>
            <a:off x="1835150" y="5876925"/>
            <a:ext cx="433388" cy="49371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endParaRPr lang="ru-RU" sz="280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25956" name="Rectangle 4"/>
          <p:cNvSpPr>
            <a:spLocks noGrp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u="sng" dirty="0" smtClean="0">
                <a:solidFill>
                  <a:schemeClr val="bg1"/>
                </a:solidFill>
              </a:rPr>
              <a:t>Ответ: 1</a:t>
            </a:r>
            <a:r>
              <a:rPr lang="ru-RU" sz="4000" b="1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Font typeface="Arial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Ст. 4 гл.1: Суверенитет РФ распространяется на всю ее территорию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451725" y="6237288"/>
            <a:ext cx="1296988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12595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bg1"/>
                </a:solidFill>
              </a:rPr>
              <a:t>Забота о детях, их воспитание </a:t>
            </a:r>
            <a:br>
              <a:rPr lang="ru-RU" sz="4000" b="1" smtClean="0">
                <a:solidFill>
                  <a:schemeClr val="bg1"/>
                </a:solidFill>
              </a:rPr>
            </a:br>
            <a:r>
              <a:rPr lang="ru-RU" sz="4000" b="1" smtClean="0">
                <a:solidFill>
                  <a:schemeClr val="bg1"/>
                </a:solidFill>
              </a:rPr>
              <a:t>– равное право и обязанность:</a:t>
            </a:r>
            <a:br>
              <a:rPr lang="ru-RU" sz="4000" b="1" smtClean="0">
                <a:solidFill>
                  <a:schemeClr val="bg1"/>
                </a:solidFill>
              </a:rPr>
            </a:br>
            <a:r>
              <a:rPr lang="ru-RU" sz="4000" b="1" smtClean="0">
                <a:solidFill>
                  <a:schemeClr val="bg1"/>
                </a:solidFill>
              </a:rPr>
              <a:t>1. родителей</a:t>
            </a:r>
            <a:br>
              <a:rPr lang="ru-RU" sz="4000" b="1" smtClean="0">
                <a:solidFill>
                  <a:schemeClr val="bg1"/>
                </a:solidFill>
              </a:rPr>
            </a:br>
            <a:r>
              <a:rPr lang="ru-RU" sz="4000" b="1" smtClean="0">
                <a:solidFill>
                  <a:schemeClr val="bg1"/>
                </a:solidFill>
              </a:rPr>
              <a:t>2. правительства и государства</a:t>
            </a:r>
            <a:br>
              <a:rPr lang="ru-RU" sz="4000" b="1" smtClean="0">
                <a:solidFill>
                  <a:schemeClr val="bg1"/>
                </a:solidFill>
              </a:rPr>
            </a:br>
            <a:r>
              <a:rPr lang="ru-RU" sz="4000" b="1" smtClean="0">
                <a:solidFill>
                  <a:schemeClr val="bg1"/>
                </a:solidFill>
              </a:rPr>
              <a:t>3. инспекции по делам несовершеннолетних и отдела защиты материнства и детства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dirty="0"/>
              <a:t>.</a:t>
            </a: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000" b="1" u="sng" dirty="0">
                <a:solidFill>
                  <a:schemeClr val="bg1"/>
                </a:solidFill>
                <a:latin typeface="Arial" charset="0"/>
              </a:rPr>
              <a:t>Ответ: 1</a:t>
            </a:r>
            <a:br>
              <a:rPr lang="ru-RU" sz="4000" b="1" u="sng" dirty="0">
                <a:solidFill>
                  <a:schemeClr val="bg1"/>
                </a:solidFill>
                <a:latin typeface="Arial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charset="0"/>
              </a:rPr>
              <a:t>ст. 38 гл. 2</a:t>
            </a:r>
            <a:br>
              <a:rPr lang="ru-RU" sz="4000" b="1" dirty="0">
                <a:solidFill>
                  <a:schemeClr val="bg1"/>
                </a:solidFill>
                <a:latin typeface="Arial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charset="0"/>
              </a:rPr>
              <a:t>Забота о детях, их воспитание – равное право и обязанность родителей</a:t>
            </a:r>
          </a:p>
        </p:txBody>
      </p:sp>
      <p:sp>
        <p:nvSpPr>
          <p:cNvPr id="128004" name="Rectangle 4"/>
          <p:cNvSpPr>
            <a:spLocks noGrp="1"/>
          </p:cNvSpPr>
          <p:nvPr>
            <p:ph type="body" idx="1"/>
          </p:nvPr>
        </p:nvSpPr>
        <p:spPr>
          <a:xfrm>
            <a:off x="395288" y="2332038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smtClean="0"/>
              <a:t>	</a:t>
            </a:r>
            <a:endParaRPr lang="ru-RU" sz="2800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4797425"/>
            <a:ext cx="935038" cy="5762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u="sng" dirty="0" smtClean="0">
                <a:solidFill>
                  <a:schemeClr val="bg1"/>
                </a:solidFill>
              </a:rPr>
              <a:t>Запрещен:</a:t>
            </a:r>
            <a:br>
              <a:rPr lang="ru-RU" sz="4000" b="1" u="sng" dirty="0" smtClean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1. Общественный труд</a:t>
            </a:r>
            <a:br>
              <a:rPr lang="ru-RU" sz="4000" b="1" dirty="0" smtClean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2. Труд с маленькой зарплатой</a:t>
            </a:r>
            <a:br>
              <a:rPr lang="ru-RU" sz="4000" b="1" dirty="0" smtClean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3. </a:t>
            </a:r>
            <a:r>
              <a:rPr lang="ru-RU" sz="4000" b="1" dirty="0" smtClean="0">
                <a:solidFill>
                  <a:schemeClr val="bg1"/>
                </a:solidFill>
              </a:rPr>
              <a:t>Принудительный труд</a:t>
            </a:r>
            <a:br>
              <a:rPr lang="ru-RU" sz="4000" b="1" dirty="0" smtClean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4. Труд без учета личных интересов</a:t>
            </a:r>
            <a:r>
              <a:rPr lang="ru-RU" sz="4000" b="1" dirty="0" smtClean="0">
                <a:solidFill>
                  <a:schemeClr val="hlink"/>
                </a:solidFill>
              </a:rPr>
              <a:t/>
            </a:r>
            <a:br>
              <a:rPr lang="ru-RU" sz="4000" b="1" dirty="0" smtClean="0">
                <a:solidFill>
                  <a:schemeClr val="hlink"/>
                </a:solidFill>
              </a:rPr>
            </a:br>
            <a:endParaRPr lang="ru-RU" sz="4000" b="1" dirty="0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30052" name="Rectangle 4"/>
          <p:cNvSpPr>
            <a:spLocks noGrp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u="sng" dirty="0" smtClean="0">
                <a:solidFill>
                  <a:schemeClr val="bg1"/>
                </a:solidFill>
              </a:rPr>
              <a:t>Ответ: </a:t>
            </a:r>
            <a:r>
              <a:rPr lang="ru-RU" sz="4000" b="1" u="sng" dirty="0" smtClean="0">
                <a:solidFill>
                  <a:schemeClr val="bg1"/>
                </a:solidFill>
              </a:rPr>
              <a:t>3</a:t>
            </a:r>
            <a:endParaRPr lang="ru-RU" sz="4000" b="1" u="sng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dirty="0" smtClean="0">
                <a:solidFill>
                  <a:schemeClr val="bg1"/>
                </a:solidFill>
              </a:rPr>
              <a:t>Принудительный труд</a:t>
            </a:r>
            <a:endParaRPr lang="ru-RU" sz="4000" b="1" dirty="0" smtClean="0">
              <a:solidFill>
                <a:schemeClr val="bg1"/>
              </a:solidFill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В какой сказке нарушено право героев на личную неприкосновенность, жизнь и свободу?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46436" name="Rectangle 4"/>
          <p:cNvSpPr>
            <a:spLocks noGrp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	«</a:t>
            </a: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Серая шейка», </a:t>
            </a: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«Красная шапочка», </a:t>
            </a: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«Сказка о мертвой царевне и семи богатырях»,</a:t>
            </a: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«Дюймовочка»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latin typeface="Arial" charset="0"/>
                <a:hlinkClick r:id="rId3" action="ppaction://hlinksldjump"/>
              </a:rPr>
              <a:t>яч</a:t>
            </a:r>
            <a:r>
              <a:rPr lang="ru-RU">
                <a:solidFill>
                  <a:srgbClr val="FFFFFF"/>
                </a:solidFill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Какие  литературные герои </a:t>
            </a:r>
            <a:br>
              <a:rPr lang="ru-RU" sz="40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могли бы пожаловаться, что нарушено их право на неприкосновенность жилища?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r>
              <a:rPr lang="ru-RU" sz="4000" b="1">
                <a:solidFill>
                  <a:schemeClr val="hlink"/>
                </a:solidFill>
                <a:latin typeface="Arial" charset="0"/>
              </a:rPr>
              <a:t>Поросята – «Три поросенка»</a:t>
            </a:r>
            <a:br>
              <a:rPr lang="ru-RU" sz="4000" b="1">
                <a:solidFill>
                  <a:schemeClr val="hlink"/>
                </a:solidFill>
                <a:latin typeface="Arial" charset="0"/>
              </a:rPr>
            </a:br>
            <a:r>
              <a:rPr lang="ru-RU" sz="4000" b="1">
                <a:solidFill>
                  <a:schemeClr val="hlink"/>
                </a:solidFill>
                <a:latin typeface="Arial" charset="0"/>
              </a:rPr>
              <a:t>Заяц – «Заюшкина избушка»</a:t>
            </a:r>
            <a:endParaRPr lang="ru-RU" sz="40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84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smtClean="0">
                <a:solidFill>
                  <a:schemeClr val="bg1"/>
                </a:solidFill>
              </a:rPr>
              <a:t/>
            </a:r>
            <a:br>
              <a:rPr lang="ru-RU" sz="3200" smtClean="0">
                <a:solidFill>
                  <a:schemeClr val="bg1"/>
                </a:solidFill>
              </a:rPr>
            </a:br>
            <a:endParaRPr lang="ru-RU" sz="3200" smtClean="0">
              <a:solidFill>
                <a:schemeClr val="bg1"/>
              </a:solidFill>
            </a:endParaRPr>
          </a:p>
        </p:txBody>
      </p:sp>
      <p:sp>
        <p:nvSpPr>
          <p:cNvPr id="148484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1800" smtClean="0">
                <a:solidFill>
                  <a:schemeClr val="hlink"/>
                </a:solidFill>
              </a:rPr>
              <a:t>	</a:t>
            </a:r>
            <a:endParaRPr lang="ru-RU" sz="4000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b="1" smtClean="0">
                <a:solidFill>
                  <a:schemeClr val="hlink"/>
                </a:solidFill>
                <a:latin typeface="Arial" charset="0"/>
              </a:rPr>
              <a:t>Герои каких сказок </a:t>
            </a:r>
            <a:br>
              <a:rPr lang="ru-RU" b="1" smtClean="0">
                <a:solidFill>
                  <a:schemeClr val="hlink"/>
                </a:solidFill>
                <a:latin typeface="Arial" charset="0"/>
              </a:rPr>
            </a:br>
            <a:r>
              <a:rPr lang="ru-RU" b="1" smtClean="0">
                <a:solidFill>
                  <a:schemeClr val="hlink"/>
                </a:solidFill>
                <a:latin typeface="Arial" charset="0"/>
              </a:rPr>
              <a:t>воспользовались правом </a:t>
            </a:r>
            <a:br>
              <a:rPr lang="ru-RU" b="1" smtClean="0">
                <a:solidFill>
                  <a:schemeClr val="hlink"/>
                </a:solidFill>
                <a:latin typeface="Arial" charset="0"/>
              </a:rPr>
            </a:br>
            <a:r>
              <a:rPr lang="ru-RU" b="1" smtClean="0">
                <a:solidFill>
                  <a:schemeClr val="hlink"/>
                </a:solidFill>
                <a:latin typeface="Arial" charset="0"/>
              </a:rPr>
              <a:t>свободного перемещения?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>
                  <a:alpha val="50999"/>
                </a:schemeClr>
              </a:gs>
              <a:gs pos="50000">
                <a:srgbClr val="33CC33"/>
              </a:gs>
              <a:gs pos="100000">
                <a:schemeClr val="bg1">
                  <a:alpha val="50999"/>
                </a:schemeClr>
              </a:gs>
            </a:gsLst>
            <a:lin ang="18900000" scaled="1"/>
          </a:gradFill>
        </p:spPr>
        <p:txBody>
          <a:bodyPr/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статья 14</a:t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«Религиозные объединения отделены от государства и равны перед …» </a:t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solidFill>
                  <a:schemeClr val="hlink"/>
                </a:solidFill>
                <a:latin typeface="Arial" charset="0"/>
              </a:rPr>
              <a:t>Лягушка – «Лягушка- путешественница»</a:t>
            </a:r>
            <a:br>
              <a:rPr lang="ru-RU" sz="3600" b="1">
                <a:solidFill>
                  <a:schemeClr val="hlink"/>
                </a:solidFill>
                <a:latin typeface="Arial" charset="0"/>
              </a:rPr>
            </a:br>
            <a:r>
              <a:rPr lang="ru-RU" sz="3600" b="1">
                <a:solidFill>
                  <a:schemeClr val="hlink"/>
                </a:solidFill>
                <a:latin typeface="Arial" charset="0"/>
              </a:rPr>
              <a:t>Старуха – «Сказка о рыбаке и рыбке»</a:t>
            </a:r>
            <a:endParaRPr lang="ru-RU" sz="36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50532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000" smtClean="0"/>
              <a:t>	</a:t>
            </a:r>
            <a:r>
              <a:rPr lang="ru-RU" smtClean="0">
                <a:solidFill>
                  <a:schemeClr val="hlink"/>
                </a:solidFill>
              </a:rPr>
              <a:t/>
            </a:r>
            <a:br>
              <a:rPr lang="ru-RU" smtClean="0">
                <a:solidFill>
                  <a:schemeClr val="hlink"/>
                </a:solidFill>
              </a:rPr>
            </a:br>
            <a:endParaRPr lang="ru-RU" sz="4000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/>
          <p:cNvSpPr>
            <a:spLocks noChangeArrowheads="1"/>
          </p:cNvSpPr>
          <p:nvPr/>
        </p:nvSpPr>
        <p:spPr bwMode="auto">
          <a:xfrm>
            <a:off x="7308850" y="5734050"/>
            <a:ext cx="1150938" cy="574675"/>
          </a:xfrm>
          <a:prstGeom prst="leftArrow">
            <a:avLst>
              <a:gd name="adj1" fmla="val 11046"/>
              <a:gd name="adj2" fmla="val 143374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У какой известной сказочной героини нарушено право </a:t>
            </a:r>
            <a:br>
              <a:rPr lang="ru-RU" sz="40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на отдых, досуг, разумное ограничение рабочего дня?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5400" smtClean="0">
                <a:solidFill>
                  <a:schemeClr val="hlink"/>
                </a:solidFill>
                <a:latin typeface="Arial" charset="0"/>
              </a:rPr>
              <a:t>«</a:t>
            </a:r>
            <a:r>
              <a:rPr lang="ru-RU" sz="4800" b="1" smtClean="0">
                <a:solidFill>
                  <a:schemeClr val="hlink"/>
                </a:solidFill>
                <a:latin typeface="Arial" charset="0"/>
              </a:rPr>
              <a:t>Золушка»</a:t>
            </a:r>
            <a:r>
              <a:rPr lang="ru-RU" sz="4800" b="1" smtClean="0">
                <a:solidFill>
                  <a:schemeClr val="hlink"/>
                </a:solidFill>
              </a:rPr>
              <a:t/>
            </a:r>
            <a:br>
              <a:rPr lang="ru-RU" sz="4800" b="1" smtClean="0">
                <a:solidFill>
                  <a:schemeClr val="hlink"/>
                </a:solidFill>
              </a:rPr>
            </a:br>
            <a:endParaRPr lang="ru-RU" sz="4800" b="1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3200" b="1" smtClean="0">
                <a:solidFill>
                  <a:schemeClr val="hlink"/>
                </a:solidFill>
                <a:latin typeface="Arial" charset="0"/>
              </a:rPr>
              <a:t>В какой сказке героиня </a:t>
            </a:r>
            <a:br>
              <a:rPr lang="ru-RU" sz="32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3200" b="1" smtClean="0">
                <a:solidFill>
                  <a:schemeClr val="hlink"/>
                </a:solidFill>
                <a:latin typeface="Arial" charset="0"/>
              </a:rPr>
              <a:t>воспользовалась правом </a:t>
            </a:r>
            <a:br>
              <a:rPr lang="ru-RU" sz="32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3200" b="1" smtClean="0">
                <a:solidFill>
                  <a:schemeClr val="hlink"/>
                </a:solidFill>
                <a:latin typeface="Arial" charset="0"/>
              </a:rPr>
              <a:t>искать защиту и находить </a:t>
            </a:r>
            <a:br>
              <a:rPr lang="ru-RU" sz="32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3200" b="1" smtClean="0">
                <a:solidFill>
                  <a:schemeClr val="hlink"/>
                </a:solidFill>
                <a:latin typeface="Arial" charset="0"/>
              </a:rPr>
              <a:t>защиту и убежище в других странах от преследования?</a:t>
            </a:r>
            <a:r>
              <a:rPr lang="ru-RU" sz="3200" b="1" smtClean="0">
                <a:solidFill>
                  <a:schemeClr val="hlink"/>
                </a:solidFill>
              </a:rPr>
              <a:t/>
            </a:r>
            <a:br>
              <a:rPr lang="ru-RU" sz="3200" b="1" smtClean="0">
                <a:solidFill>
                  <a:schemeClr val="hlink"/>
                </a:solidFill>
              </a:rPr>
            </a:br>
            <a:endParaRPr lang="ru-RU" sz="3200" b="1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b="1" smtClean="0">
                <a:solidFill>
                  <a:schemeClr val="hlink"/>
                </a:solidFill>
                <a:latin typeface="Arial" charset="0"/>
              </a:rPr>
              <a:t>«Дюймовочка»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2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Территория, имеющая </a:t>
            </a:r>
            <a:br>
              <a:rPr lang="ru-RU" sz="40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определенные границы </a:t>
            </a:r>
            <a:br>
              <a:rPr lang="ru-RU" sz="4000" b="1" smtClean="0">
                <a:solidFill>
                  <a:schemeClr val="hlink"/>
                </a:solidFill>
                <a:latin typeface="Arial" charset="0"/>
              </a:rPr>
            </a:br>
            <a:r>
              <a:rPr lang="ru-RU" sz="4000" b="1" smtClean="0">
                <a:solidFill>
                  <a:schemeClr val="hlink"/>
                </a:solidFill>
                <a:latin typeface="Arial" charset="0"/>
              </a:rPr>
              <a:t>и пользующаяся государственным суверенитетом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32100" name="Rectangle 4"/>
          <p:cNvSpPr>
            <a:spLocks noGrp="1"/>
          </p:cNvSpPr>
          <p:nvPr>
            <p:ph type="subTitle" idx="1"/>
          </p:nvPr>
        </p:nvSpPr>
        <p:spPr>
          <a:xfrm>
            <a:off x="1187450" y="2852738"/>
            <a:ext cx="6400800" cy="1752600"/>
          </a:xfrm>
        </p:spPr>
        <p:txBody>
          <a:bodyPr/>
          <a:lstStyle/>
          <a:p>
            <a:r>
              <a:rPr lang="ru-RU" sz="6600" b="1" u="sng" smtClean="0">
                <a:solidFill>
                  <a:schemeClr val="hlink"/>
                </a:solidFill>
              </a:rPr>
              <a:t>Страна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b="1" smtClean="0">
                <a:solidFill>
                  <a:schemeClr val="hlink"/>
                </a:solidFill>
                <a:latin typeface="Arial" charset="0"/>
              </a:rPr>
              <a:t>Социальная организация </a:t>
            </a:r>
            <a:br>
              <a:rPr lang="ru-RU" b="1" smtClean="0">
                <a:solidFill>
                  <a:schemeClr val="hlink"/>
                </a:solidFill>
                <a:latin typeface="Arial" charset="0"/>
              </a:rPr>
            </a:br>
            <a:r>
              <a:rPr lang="ru-RU" b="1" smtClean="0">
                <a:solidFill>
                  <a:schemeClr val="hlink"/>
                </a:solidFill>
                <a:latin typeface="Arial" charset="0"/>
              </a:rPr>
              <a:t>данной страны, </a:t>
            </a:r>
            <a:br>
              <a:rPr lang="ru-RU" b="1" smtClean="0">
                <a:solidFill>
                  <a:schemeClr val="hlink"/>
                </a:solidFill>
                <a:latin typeface="Arial" charset="0"/>
              </a:rPr>
            </a:br>
            <a:r>
              <a:rPr lang="ru-RU" b="1" smtClean="0">
                <a:solidFill>
                  <a:schemeClr val="hlink"/>
                </a:solidFill>
                <a:latin typeface="Arial" charset="0"/>
              </a:rPr>
              <a:t>основой которой является социальная структура</a:t>
            </a:r>
            <a:r>
              <a:rPr lang="ru-RU" sz="3200" smtClean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  <p:sp>
        <p:nvSpPr>
          <p:cNvPr id="134150" name="Rectangle 6"/>
          <p:cNvSpPr>
            <a:spLocks noGrp="1"/>
          </p:cNvSpPr>
          <p:nvPr>
            <p:ph type="subTitle" idx="1"/>
          </p:nvPr>
        </p:nvSpPr>
        <p:spPr>
          <a:xfrm>
            <a:off x="1331913" y="2492375"/>
            <a:ext cx="6400800" cy="2138363"/>
          </a:xfrm>
        </p:spPr>
        <p:txBody>
          <a:bodyPr/>
          <a:lstStyle/>
          <a:p>
            <a:r>
              <a:rPr lang="ru-RU" sz="6000" b="1" smtClean="0">
                <a:solidFill>
                  <a:schemeClr val="hlink"/>
                </a:solidFill>
                <a:latin typeface="Arial" charset="0"/>
              </a:rPr>
              <a:t>ОБЩЕСТВО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b="1" smtClean="0">
                <a:solidFill>
                  <a:schemeClr val="hlink"/>
                </a:solidFill>
                <a:latin typeface="Arial" charset="0"/>
              </a:rPr>
              <a:t>Способность </a:t>
            </a:r>
            <a:br>
              <a:rPr lang="ru-RU" b="1" smtClean="0">
                <a:solidFill>
                  <a:schemeClr val="hlink"/>
                </a:solidFill>
                <a:latin typeface="Arial" charset="0"/>
              </a:rPr>
            </a:br>
            <a:r>
              <a:rPr lang="ru-RU" b="1" smtClean="0">
                <a:solidFill>
                  <a:schemeClr val="hlink"/>
                </a:solidFill>
                <a:latin typeface="Arial" charset="0"/>
              </a:rPr>
              <a:t>самостоятельно без всяких ограничений осуществлять свои права и обязанности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000">
                <a:solidFill>
                  <a:schemeClr val="hlink"/>
                </a:solidFill>
                <a:latin typeface="Arial" charset="0"/>
              </a:rPr>
              <a:t>«Религиозные объединения отделены от государства и равны </a:t>
            </a:r>
          </a:p>
          <a:p>
            <a:pPr algn="ctr"/>
            <a:r>
              <a:rPr lang="ru-RU" sz="4000" b="1" i="1">
                <a:solidFill>
                  <a:schemeClr val="hlink"/>
                </a:solidFill>
                <a:latin typeface="Arial" charset="0"/>
              </a:rPr>
              <a:t>перед законом»</a:t>
            </a:r>
            <a:r>
              <a:rPr lang="ru-RU" sz="400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4000">
                <a:solidFill>
                  <a:schemeClr val="bg1"/>
                </a:solidFill>
                <a:latin typeface="Arial" charset="0"/>
              </a:rPr>
            </a:br>
            <a:endParaRPr lang="ru-RU" sz="4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499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ru-RU" sz="3200" smtClean="0">
                <a:solidFill>
                  <a:schemeClr val="bg1"/>
                </a:solidFill>
                <a:latin typeface="Arial" charset="0"/>
              </a:rPr>
            </a:br>
            <a:endParaRPr lang="ru-RU" sz="32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4996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400" smtClean="0">
                <a:solidFill>
                  <a:schemeClr val="hlink"/>
                </a:solidFill>
                <a:latin typeface="Arial" charset="0"/>
              </a:rPr>
              <a:t>	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36196" name="Rectangle 4"/>
          <p:cNvSpPr>
            <a:spLocks noGrp="1"/>
          </p:cNvSpPr>
          <p:nvPr>
            <p:ph type="subTitle" idx="1"/>
          </p:nvPr>
        </p:nvSpPr>
        <p:spPr>
          <a:xfrm>
            <a:off x="971550" y="2060575"/>
            <a:ext cx="7056438" cy="1752600"/>
          </a:xfrm>
        </p:spPr>
        <p:txBody>
          <a:bodyPr/>
          <a:lstStyle/>
          <a:p>
            <a:r>
              <a:rPr lang="ru-RU" sz="6000" b="1" smtClean="0">
                <a:solidFill>
                  <a:schemeClr val="hlink"/>
                </a:solidFill>
                <a:latin typeface="Arial" charset="0"/>
              </a:rPr>
              <a:t>Дееспособность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b="1" smtClean="0">
                <a:solidFill>
                  <a:schemeClr val="hlink"/>
                </a:solidFill>
                <a:latin typeface="Arial" charset="0"/>
              </a:rPr>
              <a:t>Мера положительного </a:t>
            </a:r>
            <a:br>
              <a:rPr lang="ru-RU" b="1" smtClean="0">
                <a:solidFill>
                  <a:schemeClr val="hlink"/>
                </a:solidFill>
                <a:latin typeface="Arial" charset="0"/>
              </a:rPr>
            </a:br>
            <a:r>
              <a:rPr lang="ru-RU" b="1" smtClean="0">
                <a:solidFill>
                  <a:schemeClr val="hlink"/>
                </a:solidFill>
                <a:latin typeface="Arial" charset="0"/>
              </a:rPr>
              <a:t>или отрицательного воздействия</a:t>
            </a:r>
            <a:r>
              <a:rPr lang="ru-RU" sz="3200" smtClean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38244" name="Rectangle 4"/>
          <p:cNvSpPr>
            <a:spLocks noGrp="1"/>
          </p:cNvSpPr>
          <p:nvPr>
            <p:ph type="subTitle" idx="1"/>
          </p:nvPr>
        </p:nvSpPr>
        <p:spPr>
          <a:xfrm>
            <a:off x="1258888" y="2133600"/>
            <a:ext cx="6400800" cy="1752600"/>
          </a:xfrm>
        </p:spPr>
        <p:txBody>
          <a:bodyPr/>
          <a:lstStyle/>
          <a:p>
            <a:r>
              <a:rPr lang="ru-RU" sz="6600" b="1" u="sng" smtClean="0">
                <a:solidFill>
                  <a:schemeClr val="hlink"/>
                </a:solidFill>
                <a:latin typeface="Arial" charset="0"/>
              </a:rPr>
              <a:t>Санкция</a:t>
            </a:r>
            <a:r>
              <a:rPr lang="ru-RU" sz="6600" b="1" u="sng" smtClean="0">
                <a:solidFill>
                  <a:schemeClr val="hlink"/>
                </a:solidFill>
              </a:rPr>
              <a:t/>
            </a:r>
            <a:br>
              <a:rPr lang="ru-RU" sz="6600" b="1" u="sng" smtClean="0">
                <a:solidFill>
                  <a:schemeClr val="hlink"/>
                </a:solidFill>
              </a:rPr>
            </a:br>
            <a:endParaRPr lang="ru-RU" sz="6600" b="1" u="sng" smtClean="0">
              <a:solidFill>
                <a:schemeClr val="hlink"/>
              </a:solidFill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107523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hlink"/>
                </a:solidFill>
                <a:latin typeface="Arial" charset="0"/>
              </a:rPr>
              <a:t>Совокупность общеобязательных правил поведения (норм), установленных либо санкционированных государством</a:t>
            </a:r>
            <a:r>
              <a:rPr lang="ru-RU" sz="2400" smtClean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4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00FF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155651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b="1" u="sng" smtClean="0">
                <a:solidFill>
                  <a:schemeClr val="hlink"/>
                </a:solidFill>
                <a:latin typeface="Arial" charset="0"/>
              </a:rPr>
              <a:t>ПРАВО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/>
              <a:t>.</a:t>
            </a:r>
            <a:r>
              <a:rPr lang="ru-RU" sz="4400" b="1"/>
              <a:t/>
            </a:r>
            <a:br>
              <a:rPr lang="ru-RU" sz="4400" b="1"/>
            </a:br>
            <a:endParaRPr lang="ru-RU" sz="4400"/>
          </a:p>
        </p:txBody>
      </p:sp>
      <p:sp>
        <p:nvSpPr>
          <p:cNvPr id="140291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smtClean="0">
                <a:solidFill>
                  <a:schemeClr val="hlink"/>
                </a:solidFill>
              </a:rPr>
              <a:t>Спасибо</a:t>
            </a:r>
          </a:p>
        </p:txBody>
      </p:sp>
      <p:sp>
        <p:nvSpPr>
          <p:cNvPr id="140292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5400" smtClean="0">
                <a:solidFill>
                  <a:schemeClr val="hlink"/>
                </a:solidFill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статья 19</a:t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«Все равны перед законом и …»</a:t>
            </a:r>
            <a:r>
              <a:rPr lang="ru-RU" dirty="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chemeClr val="hlink"/>
                </a:solidFill>
                <a:latin typeface="Arial" charset="0"/>
              </a:rPr>
            </a:br>
            <a:endParaRPr lang="ru-RU" dirty="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/>
          </p:cNvSpPr>
          <p:nvPr/>
        </p:nvSpPr>
        <p:spPr bwMode="auto">
          <a:xfrm>
            <a:off x="-323850" y="0"/>
            <a:ext cx="94678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/>
          </a:p>
        </p:txBody>
      </p:sp>
      <p:sp>
        <p:nvSpPr>
          <p:cNvPr id="8704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/>
            </a:r>
            <a:br>
              <a:rPr lang="ru-RU" sz="4000" smtClean="0">
                <a:solidFill>
                  <a:schemeClr val="hlink"/>
                </a:solidFill>
                <a:latin typeface="Arial" charset="0"/>
              </a:rPr>
            </a:br>
            <a:endParaRPr lang="ru-RU" sz="400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7044" name="Rectangle 4"/>
          <p:cNvSpPr>
            <a:spLocks noGrp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sz="4000" smtClean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4000" smtClean="0">
              <a:solidFill>
                <a:schemeClr val="hlink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4000" smtClean="0">
                <a:solidFill>
                  <a:schemeClr val="hlink"/>
                </a:solidFill>
                <a:latin typeface="Arial" charset="0"/>
              </a:rPr>
              <a:t>«Все равны перед законом и</a:t>
            </a:r>
            <a:r>
              <a:rPr lang="ru-RU" sz="4000" b="1" i="1" smtClean="0">
                <a:solidFill>
                  <a:schemeClr val="hlink"/>
                </a:solidFill>
                <a:latin typeface="Arial" charset="0"/>
              </a:rPr>
              <a:t> судом»</a:t>
            </a: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7524750" y="5805488"/>
            <a:ext cx="935038" cy="5032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FFFFFF"/>
                </a:solidFill>
                <a:hlinkClick r:id="rId3" action="ppaction://hlinksldjump"/>
              </a:rPr>
              <a:t>назад</a:t>
            </a: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</p:spPr>
        <p:txBody>
          <a:bodyPr/>
          <a:lstStyle/>
          <a:p>
            <a: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статья 21</a:t>
            </a:r>
            <a:b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«Достоинство </a:t>
            </a:r>
            <a:b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5400" baseline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личности охраняется …»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24750" y="5876925"/>
            <a:ext cx="935038" cy="431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hlinkClick r:id="rId3" action="ppaction://hlinksldjump"/>
              </a:rPr>
              <a:t>назад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421</Words>
  <Application>Microsoft Office PowerPoint</Application>
  <PresentationFormat>Экран (4:3)</PresentationFormat>
  <Paragraphs>228</Paragraphs>
  <Slides>65</Slides>
  <Notes>33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9" baseType="lpstr">
      <vt:lpstr>Calibri</vt:lpstr>
      <vt:lpstr>Arial</vt:lpstr>
      <vt:lpstr>Times New Roman</vt:lpstr>
      <vt:lpstr>Тема Office</vt:lpstr>
      <vt:lpstr>«Конституция РФ» игра - викторина</vt:lpstr>
      <vt:lpstr>яч</vt:lpstr>
      <vt:lpstr>статья 2  «Человек, его права и свободы являются …» </vt:lpstr>
      <vt:lpstr>        «Человек, его права и свободы являются высшей ценностью»</vt:lpstr>
      <vt:lpstr>статья 14  «Религиозные объединения отделены от государства и равны перед …»  </vt:lpstr>
      <vt:lpstr> </vt:lpstr>
      <vt:lpstr>статья 19  «Все равны перед законом и …» </vt:lpstr>
      <vt:lpstr> </vt:lpstr>
      <vt:lpstr>статья 21  «Достоинство  личности охраняется …»</vt:lpstr>
      <vt:lpstr>Слайд 10</vt:lpstr>
      <vt:lpstr>статья 29  Каждому гарантируется свобода мысли …</vt:lpstr>
      <vt:lpstr>Слайд 12</vt:lpstr>
      <vt:lpstr>Слайд 13</vt:lpstr>
      <vt:lpstr>Слайд 14</vt:lpstr>
      <vt:lpstr>Как народ РФ осуществляет свою власть? </vt:lpstr>
      <vt:lpstr>Слайд 16</vt:lpstr>
      <vt:lpstr>Слайд 17</vt:lpstr>
      <vt:lpstr>Ст. 19, гл.2  Все равны перед законом и судом</vt:lpstr>
      <vt:lpstr>Слайд 19</vt:lpstr>
      <vt:lpstr>Ст. 2, гл. 1  Человек, его права и свободы  являются высшей ценностью.  Признание, соблюдение и защита  прав и свобод человека и гражданина – обязанность государства</vt:lpstr>
      <vt:lpstr>Слайд 21</vt:lpstr>
      <vt:lpstr> ст. 17, гл. 2 Основные права и свободы  человека  неотчуждаемы и принадлежат  каждому от рождения</vt:lpstr>
      <vt:lpstr> </vt:lpstr>
      <vt:lpstr>В РФ признается политическое многообразие, многопартийность.  РФ – светское государство.  Никакая религия не может устанавливаться  в качестве государственной  или обязательной.</vt:lpstr>
      <vt:lpstr>Торжественное вступление к тексту Конституции РФ</vt:lpstr>
      <vt:lpstr>Слайд 26</vt:lpstr>
      <vt:lpstr>Всенародное голосование</vt:lpstr>
      <vt:lpstr>Слайд 28</vt:lpstr>
      <vt:lpstr>Многообразие,  множественность</vt:lpstr>
      <vt:lpstr>Слайд 30</vt:lpstr>
      <vt:lpstr>Независимость, самостоятельность</vt:lpstr>
      <vt:lpstr>Слайд 32</vt:lpstr>
      <vt:lpstr>Выражение недоверия Президенту со стороны парламента</vt:lpstr>
      <vt:lpstr> </vt:lpstr>
      <vt:lpstr>Осуществление прав и свобод человека и гражданина не должны нарушать: а) Уголовный кодекс РФ б) права и свободы других лиц в)правила техники безопасности г)Всемирную Декларацию прав человека</vt:lpstr>
      <vt:lpstr>Слайд 36</vt:lpstr>
      <vt:lpstr>Все равны перед: 1. Президентом РФ 2. богом 3. директором школы 4.законом и судом </vt:lpstr>
      <vt:lpstr>Слайд 38</vt:lpstr>
      <vt:lpstr>Суверенитет Российской Федерации  распространяется на : 1. всю ее территорию 2. только города федерального значения 3. ближнее зарубежье 4. только на города Ленинградской области</vt:lpstr>
      <vt:lpstr>Слайд 40</vt:lpstr>
      <vt:lpstr>Забота о детях, их воспитание  – равное право и обязанность: 1. родителей 2. правительства и государства 3. инспекции по делам несовершеннолетних и отдела защиты материнства и детства</vt:lpstr>
      <vt:lpstr>Слайд 42</vt:lpstr>
      <vt:lpstr>Запрещен: 1. Общественный труд 2. Труд с маленькой зарплатой 3. Принудительный труд 4. Труд без учета личных интересов </vt:lpstr>
      <vt:lpstr>Слайд 44</vt:lpstr>
      <vt:lpstr>В какой сказке нарушено право героев на личную неприкосновенность, жизнь и свободу?</vt:lpstr>
      <vt:lpstr>Слайд 46</vt:lpstr>
      <vt:lpstr>Какие  литературные герои  могли бы пожаловаться, что нарушено их право на неприкосновенность жилища?</vt:lpstr>
      <vt:lpstr> </vt:lpstr>
      <vt:lpstr>Герои каких сказок  воспользовались правом  свободного перемещения?</vt:lpstr>
      <vt:lpstr>Слайд 50</vt:lpstr>
      <vt:lpstr>У какой известной сказочной героини нарушено право  на отдых, досуг, разумное ограничение рабочего дня?</vt:lpstr>
      <vt:lpstr>«Золушка» </vt:lpstr>
      <vt:lpstr>В какой сказке героиня  воспользовалась правом  искать защиту и находить  защиту и убежище в других странах от преследования? </vt:lpstr>
      <vt:lpstr>«Дюймовочка»</vt:lpstr>
      <vt:lpstr>Территория, имеющая  определенные границы  и пользующаяся государственным суверенитетом</vt:lpstr>
      <vt:lpstr>Слайд 56</vt:lpstr>
      <vt:lpstr>Социальная организация  данной страны,  основой которой является социальная структура </vt:lpstr>
      <vt:lpstr>Слайд 58</vt:lpstr>
      <vt:lpstr>Способность  самостоятельно без всяких ограничений осуществлять свои права и обязанности</vt:lpstr>
      <vt:lpstr>Слайд 60</vt:lpstr>
      <vt:lpstr>Мера положительного  или отрицательного воздействия </vt:lpstr>
      <vt:lpstr>Слайд 62</vt:lpstr>
      <vt:lpstr>Совокупность общеобязательных правил поведения (норм), установленных либо санкционированных государством </vt:lpstr>
      <vt:lpstr>ПРАВО</vt:lpstr>
      <vt:lpstr>Спасибо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MoRoK</dc:creator>
  <cp:lastModifiedBy>Sophya</cp:lastModifiedBy>
  <cp:revision>54</cp:revision>
  <dcterms:created xsi:type="dcterms:W3CDTF">2011-12-05T16:35:27Z</dcterms:created>
  <dcterms:modified xsi:type="dcterms:W3CDTF">2014-12-09T18:25:14Z</dcterms:modified>
</cp:coreProperties>
</file>