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00"/>
    <a:srgbClr val="FFFF00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13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2793C-FE57-4975-946D-F29142F38B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1F980-4E93-47DA-973D-6EAB3C1C5C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73B5C-35D4-45A5-BFD8-81B69F2CDC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B6BEAB-F5E2-40DC-843D-36DCD6881C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2D75C-1790-493E-8258-7D6CFF179F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43993-03BF-4760-B259-9972929F28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21280-5A26-4C98-B18E-E187B3C568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C4D39-835D-4180-8DD8-631E3A0893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C37C5-A9B4-43DD-8464-C47787A320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60E45-ACFE-4C0A-9F0E-494ACAD389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D92FD-A6A0-4CDC-861C-74B7D7D6FC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6092C-72D6-49C2-95CD-EB86793A79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24CE3723-D282-4DCA-95A6-C59147A9A8F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848600" y="58738"/>
            <a:ext cx="11461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8 класс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6629400" y="5581650"/>
            <a:ext cx="2590800" cy="1123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История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России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3276600" y="5695950"/>
            <a:ext cx="19812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XIX </a:t>
            </a:r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век</a:t>
            </a:r>
          </a:p>
        </p:txBody>
      </p:sp>
      <p:sp>
        <p:nvSpPr>
          <p:cNvPr id="2056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3146425" y="1981200"/>
            <a:ext cx="5387975" cy="2362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Внутренняя </a:t>
            </a:r>
          </a:p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политика</a:t>
            </a:r>
          </a:p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Николая </a:t>
            </a:r>
            <a:r>
              <a:rPr lang="en-US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I</a:t>
            </a:r>
            <a:endParaRPr lang="ru-RU" sz="3600" kern="10">
              <a:ln w="28575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3600" b="1">
                <a:solidFill>
                  <a:srgbClr val="FFFF00"/>
                </a:solidFill>
              </a:rPr>
              <a:t>План урока.</a:t>
            </a:r>
          </a:p>
        </p:txBody>
      </p:sp>
      <p:sp>
        <p:nvSpPr>
          <p:cNvPr id="3075" name="Rectangle 3" descr="Фиолетовый узор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620000" cy="5181600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1.Личность Николая </a:t>
            </a:r>
            <a:r>
              <a:rPr lang="en-US" sz="4000" b="1">
                <a:solidFill>
                  <a:srgbClr val="FFFF00"/>
                </a:solidFill>
              </a:rPr>
              <a:t>I</a:t>
            </a:r>
            <a:r>
              <a:rPr lang="ru-RU" sz="4000" b="1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2.Усиление госаппарата.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3.Укрепление социальной опо-ры самодержавия.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4.Аграрная реформа П.Киселе-ва.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5.Государство и церковь.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4000" b="1">
                <a:solidFill>
                  <a:srgbClr val="FFFF00"/>
                </a:solidFill>
              </a:rPr>
              <a:t>6.Политическая реакция.</a:t>
            </a:r>
          </a:p>
        </p:txBody>
      </p:sp>
      <p:pic>
        <p:nvPicPr>
          <p:cNvPr id="3076" name="Picture 4" descr="ag00029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52400"/>
            <a:ext cx="1143000" cy="90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3600" b="1">
                <a:solidFill>
                  <a:srgbClr val="FFFF00"/>
                </a:solidFill>
              </a:rPr>
              <a:t>Задание на урок.</a:t>
            </a:r>
          </a:p>
        </p:txBody>
      </p:sp>
      <p:sp>
        <p:nvSpPr>
          <p:cNvPr id="7171" name="Rectangle 3" descr="Фиолетовый узор"/>
          <p:cNvSpPr>
            <a:spLocks noGrp="1" noChangeArrowheads="1"/>
          </p:cNvSpPr>
          <p:nvPr>
            <p:ph type="body" idx="1"/>
          </p:nvPr>
        </p:nvSpPr>
        <p:spPr>
          <a:xfrm>
            <a:off x="1371600" y="914400"/>
            <a:ext cx="7620000" cy="5715000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ru-RU" sz="6000" b="1">
                <a:solidFill>
                  <a:srgbClr val="FFFF00"/>
                </a:solidFill>
              </a:rPr>
              <a:t>Докажите,              что внутренняя политика    Николая</a:t>
            </a:r>
            <a:r>
              <a:rPr lang="en-US" sz="6000" b="1">
                <a:solidFill>
                  <a:srgbClr val="FFFF00"/>
                </a:solidFill>
              </a:rPr>
              <a:t> I</a:t>
            </a:r>
            <a:r>
              <a:rPr lang="ru-RU" sz="6000" b="1">
                <a:solidFill>
                  <a:srgbClr val="FFFF00"/>
                </a:solidFill>
              </a:rPr>
              <a:t> носила реакционный характер?</a:t>
            </a:r>
          </a:p>
        </p:txBody>
      </p:sp>
      <p:pic>
        <p:nvPicPr>
          <p:cNvPr id="7172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1413" y="-228600"/>
            <a:ext cx="949325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762000"/>
            <a:ext cx="3962400" cy="59436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Николай </a:t>
            </a:r>
            <a:r>
              <a:rPr lang="en-US" sz="2400" b="1">
                <a:solidFill>
                  <a:srgbClr val="FFFF00"/>
                </a:solidFill>
              </a:rPr>
              <a:t>I</a:t>
            </a:r>
            <a:r>
              <a:rPr lang="ru-RU" sz="2400" b="1">
                <a:solidFill>
                  <a:srgbClr val="FFFF00"/>
                </a:solidFill>
              </a:rPr>
              <a:t>.</a:t>
            </a:r>
            <a:r>
              <a:rPr lang="en-US" sz="2400" b="1">
                <a:solidFill>
                  <a:srgbClr val="FFFF00"/>
                </a:solidFill>
              </a:rPr>
              <a:t>3-</a:t>
            </a:r>
            <a:r>
              <a:rPr lang="ru-RU" sz="2400" b="1">
                <a:solidFill>
                  <a:srgbClr val="FFFF00"/>
                </a:solidFill>
              </a:rPr>
              <a:t>й сын Павла </a:t>
            </a:r>
            <a:r>
              <a:rPr lang="en-US" sz="2400" b="1">
                <a:solidFill>
                  <a:srgbClr val="FFFF00"/>
                </a:solidFill>
              </a:rPr>
              <a:t>I </a:t>
            </a:r>
            <a:r>
              <a:rPr lang="ru-RU" sz="2400" b="1">
                <a:solidFill>
                  <a:srgbClr val="FFFF00"/>
                </a:solidFill>
              </a:rPr>
              <a:t>родился в 1796 г.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Его не готовили к управ-лению страной,поэтому воспитатель Николая граф Ламздорф уделял основное внимание во-енным играм.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Поэтому император ценил исполнительность и по-корность.Провозгласив задачу сохранить в не-зыблемости самодержа-вие,он понимал и необ-ходимость реформ.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3600" b="1">
                <a:solidFill>
                  <a:srgbClr val="FFFF00"/>
                </a:solidFill>
              </a:rPr>
              <a:t>1.Личность Николая </a:t>
            </a:r>
            <a:r>
              <a:rPr lang="en-US" sz="3600" b="1">
                <a:solidFill>
                  <a:srgbClr val="FFFF00"/>
                </a:solidFill>
              </a:rPr>
              <a:t>I</a:t>
            </a:r>
            <a:r>
              <a:rPr lang="ru-RU" sz="3600" b="1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41563" y="6096000"/>
            <a:ext cx="1773237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Николай </a:t>
            </a:r>
            <a:r>
              <a:rPr lang="en-US"/>
              <a:t>I</a:t>
            </a:r>
            <a:r>
              <a:rPr lang="ru-RU"/>
              <a:t>.</a:t>
            </a:r>
          </a:p>
        </p:txBody>
      </p:sp>
      <p:pic>
        <p:nvPicPr>
          <p:cNvPr id="9222" name="Picture 6" descr="Рисунок1"/>
          <p:cNvPicPr>
            <a:picLocks noChangeAspect="1" noChangeArrowheads="1"/>
          </p:cNvPicPr>
          <p:nvPr/>
        </p:nvPicPr>
        <p:blipFill>
          <a:blip r:embed="rId4">
            <a:lum contrast="12000"/>
          </a:blip>
          <a:srcRect/>
          <a:stretch>
            <a:fillRect/>
          </a:stretch>
        </p:blipFill>
        <p:spPr bwMode="auto">
          <a:xfrm>
            <a:off x="1403350" y="1052513"/>
            <a:ext cx="3514725" cy="45497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Рисунок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rcRect/>
          <a:stretch>
            <a:fillRect/>
          </a:stretch>
        </p:blipFill>
        <p:spPr bwMode="auto">
          <a:xfrm>
            <a:off x="3708400" y="714375"/>
            <a:ext cx="5219700" cy="30734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10242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3810000"/>
            <a:ext cx="7772400" cy="2895600"/>
          </a:xfrm>
          <a:blipFill dpi="0" rotWithShape="0">
            <a:blip r:embed="rId4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В начале правления царь лично решал большинство вопросов.Его Канцелярия начала подменять Каби-нет министров.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В 1826 г.он поручил </a:t>
            </a:r>
            <a:r>
              <a:rPr lang="en-US" sz="2400" b="1">
                <a:solidFill>
                  <a:srgbClr val="FFFF00"/>
                </a:solidFill>
              </a:rPr>
              <a:t>Ii</a:t>
            </a:r>
            <a:r>
              <a:rPr lang="ru-RU" sz="2400" b="1">
                <a:solidFill>
                  <a:srgbClr val="FFFF00"/>
                </a:solidFill>
              </a:rPr>
              <a:t>отделению во главе со Сперанс-ким Подготовить единый Свод законов страны.В 1832 г. появился 1-й том.Растроганный Николай вручил Сперанскому орден Андрея Первозванного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4000" b="1">
                <a:solidFill>
                  <a:srgbClr val="FFFF00"/>
                </a:solidFill>
              </a:rPr>
              <a:t>2.Усиление госаппарата.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1206500"/>
            <a:ext cx="2554288" cy="19939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Николай </a:t>
            </a:r>
            <a:r>
              <a:rPr lang="en-US"/>
              <a:t>I</a:t>
            </a:r>
            <a:endParaRPr lang="ru-RU"/>
          </a:p>
          <a:p>
            <a:pPr algn="ctr"/>
            <a:r>
              <a:rPr lang="ru-RU"/>
              <a:t>вручает </a:t>
            </a:r>
          </a:p>
          <a:p>
            <a:pPr algn="ctr"/>
            <a:r>
              <a:rPr lang="ru-RU"/>
              <a:t>Орден Андрея</a:t>
            </a:r>
          </a:p>
          <a:p>
            <a:pPr algn="ctr"/>
            <a:r>
              <a:rPr lang="ru-RU"/>
              <a:t>Первозванного</a:t>
            </a:r>
          </a:p>
          <a:p>
            <a:pPr algn="ctr"/>
            <a:r>
              <a:rPr lang="ru-RU"/>
              <a:t>М.Сперанскому.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836613"/>
            <a:ext cx="3990975" cy="5868987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Для укрепления своей со-циальной опоры,Нико-лай запретил дробить крупные имения при наследовании-они пе-редавались старшему в роде.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По школьному уставу 1828 г. в средние и выс-шие учебные заведения могли приниматься то-лько дети дворян.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Участие в выборах орга-нов дворянского само-управления ограничи-валось имущественным цензом.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2400" b="1">
                <a:solidFill>
                  <a:srgbClr val="FFFF00"/>
                </a:solidFill>
              </a:rPr>
              <a:t>3.Укрепление социальной опоры самодержавия.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051050" y="5843588"/>
            <a:ext cx="2195513" cy="898525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Николай</a:t>
            </a:r>
            <a:r>
              <a:rPr lang="en-US"/>
              <a:t> I</a:t>
            </a:r>
            <a:r>
              <a:rPr lang="ru-RU"/>
              <a:t>.</a:t>
            </a:r>
          </a:p>
          <a:p>
            <a:pPr algn="ctr"/>
            <a:r>
              <a:rPr lang="ru-RU"/>
              <a:t>Гравюра 19 в.</a:t>
            </a:r>
          </a:p>
        </p:txBody>
      </p:sp>
      <p:pic>
        <p:nvPicPr>
          <p:cNvPr id="11272" name="Picture 8" descr="1"/>
          <p:cNvPicPr>
            <a:picLocks noChangeAspect="1" noChangeArrowheads="1"/>
          </p:cNvPicPr>
          <p:nvPr/>
        </p:nvPicPr>
        <p:blipFill>
          <a:blip r:embed="rId4">
            <a:lum bright="-6000" contrast="12000"/>
          </a:blip>
          <a:srcRect/>
          <a:stretch>
            <a:fillRect/>
          </a:stretch>
        </p:blipFill>
        <p:spPr bwMode="auto">
          <a:xfrm>
            <a:off x="1590675" y="1003300"/>
            <a:ext cx="3125788" cy="465772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762000"/>
            <a:ext cx="3810000" cy="59436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В 1837 г.П.Киселев начал реформу государствен-ных крестьян: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-в деревнях появились школы,больницы,при недостатке земли кре-стьян переселяли на свободные земли,была создана«общественная запашка» на случай неурожаев,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-запрещалась продажа крепостных за долги и разъединение семей,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Разрешалось освобожде-ние крепостных без зе-мли.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3200" b="1">
                <a:solidFill>
                  <a:srgbClr val="FFFF00"/>
                </a:solidFill>
              </a:rPr>
              <a:t>4.Аграрная реформа П.Киселева.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847850" y="5867400"/>
            <a:ext cx="2800350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Граф П.Д.Киселев</a:t>
            </a:r>
          </a:p>
        </p:txBody>
      </p:sp>
      <p:pic>
        <p:nvPicPr>
          <p:cNvPr id="13318" name="Picture 6" descr="Рисунок4"/>
          <p:cNvPicPr>
            <a:picLocks noChangeAspect="1" noChangeArrowheads="1"/>
          </p:cNvPicPr>
          <p:nvPr/>
        </p:nvPicPr>
        <p:blipFill>
          <a:blip r:embed="rId4">
            <a:lum bright="-6000" contrast="30000"/>
          </a:blip>
          <a:srcRect/>
          <a:stretch>
            <a:fillRect/>
          </a:stretch>
        </p:blipFill>
        <p:spPr bwMode="auto">
          <a:xfrm>
            <a:off x="1547813" y="908050"/>
            <a:ext cx="3435350" cy="470535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3810000"/>
            <a:ext cx="7772400" cy="28956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Со времен Петра православие считалось основой им-ператорской власти,а сом император фактическим главой церкви-члены Синода назначались монар-хом.</a:t>
            </a:r>
          </a:p>
          <a:p>
            <a:pPr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Другие вероисповедания допускались в случае приз-нания ими существующих порядков, поощрялся переход в православие.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4000" b="1">
                <a:solidFill>
                  <a:srgbClr val="FFFF00"/>
                </a:solidFill>
              </a:rPr>
              <a:t>5.Государство и церковь.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371600" y="1555750"/>
            <a:ext cx="2568575" cy="126365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О.де Монферран</a:t>
            </a:r>
          </a:p>
          <a:p>
            <a:pPr algn="ctr"/>
            <a:r>
              <a:rPr lang="ru-RU"/>
              <a:t>Исакиевский</a:t>
            </a:r>
          </a:p>
          <a:p>
            <a:pPr algn="ctr"/>
            <a:r>
              <a:rPr lang="ru-RU"/>
              <a:t>Собор. </a:t>
            </a:r>
          </a:p>
        </p:txBody>
      </p:sp>
      <p:sp>
        <p:nvSpPr>
          <p:cNvPr id="14342" name="Rectangle 6" descr="Фиолетовый узор"/>
          <p:cNvSpPr>
            <a:spLocks noChangeArrowheads="1"/>
          </p:cNvSpPr>
          <p:nvPr/>
        </p:nvSpPr>
        <p:spPr bwMode="auto">
          <a:xfrm>
            <a:off x="1295400" y="3810000"/>
            <a:ext cx="7772400" cy="2895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>
                <a:solidFill>
                  <a:srgbClr val="FFFF00"/>
                </a:solidFill>
              </a:rPr>
              <a:t>Старообрядчество преследуемое государством и цер-ковью раскололось на «поповцев»и«беспоповцев».</a:t>
            </a:r>
          </a:p>
          <a:p>
            <a:pPr marL="342900" indent="-342900">
              <a:spcBef>
                <a:spcPct val="20000"/>
              </a:spcBef>
            </a:pPr>
            <a:r>
              <a:rPr lang="ru-RU">
                <a:solidFill>
                  <a:srgbClr val="FFFF00"/>
                </a:solidFill>
              </a:rPr>
              <a:t>Николай поддержал разгром старообрядческих мона-стырей,но в 1846 г в старообрядчество перешел босно-сараевский митрополит и его последователя-ми стали сотни тысяч старообрядцев так называе-мой белокриницкой церкви.</a:t>
            </a:r>
          </a:p>
        </p:txBody>
      </p:sp>
      <p:pic>
        <p:nvPicPr>
          <p:cNvPr id="14344" name="Picture 8" descr="Рисунок5"/>
          <p:cNvPicPr>
            <a:picLocks noChangeAspect="1" noChangeArrowheads="1"/>
          </p:cNvPicPr>
          <p:nvPr/>
        </p:nvPicPr>
        <p:blipFill>
          <a:blip r:embed="rId4">
            <a:lum bright="6000" contrast="36000"/>
          </a:blip>
          <a:srcRect/>
          <a:stretch>
            <a:fillRect/>
          </a:stretch>
        </p:blipFill>
        <p:spPr bwMode="auto">
          <a:xfrm>
            <a:off x="4284663" y="835025"/>
            <a:ext cx="4535487" cy="2922588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  <p:bldP spid="1434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762000"/>
            <a:ext cx="3810000" cy="59436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Важнейшим направлени-ем внутренней поли-тики стала борьба с любыми оппозицион-ными течениями.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III </a:t>
            </a:r>
            <a:r>
              <a:rPr lang="ru-RU" sz="2400" b="1">
                <a:solidFill>
                  <a:srgbClr val="FFFF00"/>
                </a:solidFill>
              </a:rPr>
              <a:t>отделение созданное в 1826 г. следило за умо-настроениями населе-ния.Ему был починен и корпус жандармов.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FFFF00"/>
                </a:solidFill>
              </a:rPr>
              <a:t>В 1826 г. был принят Це-нзурный устав.Цензу-ре подлежали все пе-чатные издания и про- граммы в учебных за-ведениях всех уровней.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ru-RU" sz="4000" b="1">
                <a:solidFill>
                  <a:srgbClr val="FFFF00"/>
                </a:solidFill>
              </a:rPr>
              <a:t>6.Политическая реакция.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547813" y="6213475"/>
            <a:ext cx="3344862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Граф А.Х.Бенкендорф</a:t>
            </a:r>
          </a:p>
        </p:txBody>
      </p:sp>
      <p:pic>
        <p:nvPicPr>
          <p:cNvPr id="15366" name="Picture 6" descr="Рисунок6"/>
          <p:cNvPicPr>
            <a:picLocks noChangeAspect="1" noChangeArrowheads="1"/>
          </p:cNvPicPr>
          <p:nvPr/>
        </p:nvPicPr>
        <p:blipFill>
          <a:blip r:embed="rId4">
            <a:lum bright="-18000" contrast="30000"/>
          </a:blip>
          <a:srcRect/>
          <a:stretch>
            <a:fillRect/>
          </a:stretch>
        </p:blipFill>
        <p:spPr bwMode="auto">
          <a:xfrm>
            <a:off x="1403350" y="981075"/>
            <a:ext cx="3633788" cy="4967288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390</Words>
  <Application>Microsoft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Times New Roman</vt:lpstr>
      <vt:lpstr>Оформление по умолчанию</vt:lpstr>
      <vt:lpstr>Слайд 1</vt:lpstr>
      <vt:lpstr>План урока.</vt:lpstr>
      <vt:lpstr>Задание на урок.</vt:lpstr>
      <vt:lpstr>1.Личность Николая I.</vt:lpstr>
      <vt:lpstr>2.Усиление госаппарата.</vt:lpstr>
      <vt:lpstr>3.Укрепление социальной опоры самодержавия.</vt:lpstr>
      <vt:lpstr>4.Аграрная реформа П.Киселева.</vt:lpstr>
      <vt:lpstr>5.Государство и церковь.</vt:lpstr>
      <vt:lpstr>6.Политическая реакция.</vt:lpstr>
    </vt:vector>
  </TitlesOfParts>
  <Company>Школа 46 ЮЗАО Москва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Чернов Алксей</dc:creator>
  <cp:lastModifiedBy>Sophya</cp:lastModifiedBy>
  <cp:revision>37</cp:revision>
  <dcterms:created xsi:type="dcterms:W3CDTF">2000-07-12T11:32:57Z</dcterms:created>
  <dcterms:modified xsi:type="dcterms:W3CDTF">2015-02-01T18:26:12Z</dcterms:modified>
</cp:coreProperties>
</file>