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7" r:id="rId2"/>
    <p:sldId id="285" r:id="rId3"/>
    <p:sldId id="258" r:id="rId4"/>
    <p:sldId id="287" r:id="rId5"/>
    <p:sldId id="286" r:id="rId6"/>
    <p:sldId id="282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9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389" autoAdjust="0"/>
  </p:normalViewPr>
  <p:slideViewPr>
    <p:cSldViewPr>
      <p:cViewPr varScale="1">
        <p:scale>
          <a:sx n="67" d="100"/>
          <a:sy n="67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82DD0D-857F-4926-80B9-6FEBE270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EC2E4-A66E-4625-A929-2FDDE2155F9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4C920-C8E3-4D59-AA3B-E53AF598762D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39E07-CE84-42DA-878E-2E506970A9B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0C9C2-B56E-4FB9-A906-EC2B56C70F51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86E0F-EE93-4310-9A3D-B30413E02C99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001BB-E837-47EE-A08E-0E088A1A09F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27F3C-011F-4F35-89A4-C78F9F080CC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8AD3D-2E47-4BD3-9C98-090A58608FCB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49A33-D9B0-4FAB-A2CE-AD98E70F35E4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F6ABB-952F-4799-95B6-C726FA1C24B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51FD4-9D6B-4692-AF18-F068BA93BC11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D4C5A-9046-4C35-A36A-D4353842509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FB38E-BFBD-4AED-939A-9FDE734881FD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AFB85-17C4-43E4-8D88-F0F3D625953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7BBCF-64DB-4D55-87EA-04481D348DC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85B87-7136-408D-BCFD-DEF372442B24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EB752-7FD6-41EE-96C0-85F8C2A3325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9F009-05C3-4695-AFEE-8EA38FDAEB8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21FFC-FDF1-42DA-8192-A34FCA2CB62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9FECF-5067-4C24-B6F0-B249F6F5C53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89CA-3AA2-4130-9E2E-4723AEFE2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9A19-9137-4218-B6BD-014CA0563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891A-422A-4F94-9F40-B851C24DD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69C0-12A0-4E7F-BA40-F02BFF624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B442-2E6C-44D1-98B8-EC68105A0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0717-5E25-4B96-AC39-288895486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25AF-7BA3-4F25-9762-CB16D2DD8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C4C3-6713-48A4-B988-55454FC57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803D-CC89-466C-A7F4-63180263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3B39-83C6-4E0C-8F0E-A03093D7D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C3A4-DDD0-440F-8356-732068C65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7534E2E-2F55-4567-93E3-824E7D85E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435768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Реформы Петра </a:t>
            </a:r>
            <a:r>
              <a:rPr lang="en-US" dirty="0" smtClean="0"/>
              <a:t>I</a:t>
            </a:r>
            <a:endParaRPr lang="ru-RU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3151188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Из Указа Петра </a:t>
            </a:r>
            <a:r>
              <a:rPr lang="en-US" sz="2800" smtClean="0"/>
              <a:t>I</a:t>
            </a:r>
            <a:r>
              <a:rPr lang="ru-RU" sz="2800" smtClean="0"/>
              <a:t> 1707г</a:t>
            </a:r>
            <a:r>
              <a:rPr lang="ru-RU" sz="4000" smtClean="0"/>
              <a:t>.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«Повелеваю хозяина тульской оружейной фабрики Корнилу Белоглаза бить кнутом и послать на работу в монастырь, понеже он, подлец, осмелился войску государеву продать негодные пищали и фузеи.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Приказываю ружейной канцелярии переехать в Тулу и денно и нощно блюсти исправность ружей. Пусть дьяки и подъячие смотрят, как олдерманы клеима ставят, буде сомнение возьмет, самим проверять и смотром и стрельбою. А два ружья каждый месяц стрелять, пока не испортятся.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Буде заминка в войске приключится, особливо при сражении, по недосмотру дьяков и подъячих, бить оных кнутом нещадно по оголенному месту: Хозяину — 25 кнутов и пени по червонцу за ружье;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Старшего олдермана — бить до бесчувствия;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Старшего дьяка — отдать в унтер-офицеры.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Новому хозяину ружейной фабрики Демидову повелеваю построить дьякам и подъячим избы, дабы не хуже хозяйских были, буде хуже, пусть Демидов не обижается, велю живота лишить».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СЛОВАРЬ:</a:t>
            </a:r>
            <a:endParaRPr lang="ru-RU" sz="20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Олдерман </a:t>
            </a:r>
            <a:r>
              <a:rPr lang="ru-RU" sz="2000" smtClean="0"/>
              <a:t>— мастер.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46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Административные преобразования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692150"/>
            <a:ext cx="8497887" cy="6049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 Реформа областного управления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3641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99"/>
                </a:solidFill>
              </a:rPr>
              <a:t>17 октября 1707 года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был опубликован приказ об образовании губерний- так начиналась реформа областного управления. </a:t>
            </a:r>
            <a:endParaRPr lang="ru-RU" b="1" i="1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227763" y="1700213"/>
            <a:ext cx="20891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8 Губернии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(губернатор)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300788" y="2781300"/>
            <a:ext cx="20161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50 провинций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(воевода)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00788" y="4005263"/>
            <a:ext cx="21590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Уезды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(воевода,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земский комисар)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7308850" y="2276475"/>
            <a:ext cx="142875" cy="504825"/>
          </a:xfrm>
          <a:prstGeom prst="downArrow">
            <a:avLst>
              <a:gd name="adj1" fmla="val 50000"/>
              <a:gd name="adj2" fmla="val 8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7308850" y="3284538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6" grpId="0" animBg="1"/>
      <p:bldP spid="174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4330700" cy="6337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Создавая новую государственную структуру, Петр взял за основу шведский вариант, который выражался в том что каждое сословие в государстве должно было нести функциональные обязанности: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59338" y="1412875"/>
            <a:ext cx="2087562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Крестьяне-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443663" y="299720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сословия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356100" y="2420938"/>
            <a:ext cx="19431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Торговцы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199313" y="4652963"/>
            <a:ext cx="19446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ремесленники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787900" y="4292600"/>
            <a:ext cx="18732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Духовенство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45363" y="1844675"/>
            <a:ext cx="17986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Дворянство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7885113" y="2276475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6877050" y="1844675"/>
            <a:ext cx="2873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6372225" y="2781300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6156325" y="3644900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7885113" y="3716338"/>
            <a:ext cx="5032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Указ от </a:t>
            </a:r>
            <a:r>
              <a:rPr lang="ru-RU" sz="2800" smtClean="0">
                <a:solidFill>
                  <a:srgbClr val="FFFF99"/>
                </a:solidFill>
              </a:rPr>
              <a:t>2 марта 1711 года</a:t>
            </a:r>
            <a:r>
              <a:rPr lang="ru-RU" sz="2800" smtClean="0"/>
              <a:t> на «случай всегдашних наших отлучек» учреждал </a:t>
            </a:r>
            <a:r>
              <a:rPr lang="ru-RU" sz="2800" b="1" i="1" smtClean="0">
                <a:solidFill>
                  <a:srgbClr val="FFFF99"/>
                </a:solidFill>
              </a:rPr>
              <a:t>Сенат</a:t>
            </a:r>
            <a:r>
              <a:rPr lang="ru-RU" sz="2800" b="1" i="1" smtClean="0"/>
              <a:t>.</a:t>
            </a:r>
            <a:r>
              <a:rPr lang="ru-RU" sz="2800" smtClean="0"/>
              <a:t> Это учреждение представляло собой, собрание лиц, назначенных царем (</a:t>
            </a:r>
            <a:r>
              <a:rPr lang="ru-RU" sz="2800" smtClean="0">
                <a:solidFill>
                  <a:srgbClr val="FFFF99"/>
                </a:solidFill>
              </a:rPr>
              <a:t>9</a:t>
            </a:r>
            <a:r>
              <a:rPr lang="ru-RU" sz="2800" smtClean="0"/>
              <a:t> человек), а позднее стало собрание президентов коллегий – сенаторов.</a:t>
            </a:r>
          </a:p>
          <a:p>
            <a:pPr eaLnBrk="1" hangingPunct="1">
              <a:defRPr/>
            </a:pPr>
            <a:r>
              <a:rPr lang="ru-RU" sz="2800" smtClean="0"/>
              <a:t>В январе 1722 года была введена должность </a:t>
            </a:r>
            <a:r>
              <a:rPr lang="ru-RU" sz="2800" b="1" i="1" smtClean="0">
                <a:solidFill>
                  <a:srgbClr val="FFFF99"/>
                </a:solidFill>
              </a:rPr>
              <a:t>генерал-прокурора</a:t>
            </a:r>
            <a:r>
              <a:rPr lang="ru-RU" sz="2800" smtClean="0"/>
              <a:t>- «ока государева» и </a:t>
            </a:r>
            <a:r>
              <a:rPr lang="ru-RU" sz="2800" b="1" i="1" smtClean="0">
                <a:solidFill>
                  <a:srgbClr val="FFFF99"/>
                </a:solidFill>
              </a:rPr>
              <a:t>обер-прокурора Сената</a:t>
            </a:r>
            <a:r>
              <a:rPr lang="ru-RU" sz="2800" smtClean="0"/>
              <a:t>, для надзора за работой Сената, который стал правительством России, т.к. обладал законодательной, административной и судебной.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На смену 44 приказам Петр вводит коллегии.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solidFill>
                  <a:srgbClr val="FFFF99"/>
                </a:solidFill>
              </a:rPr>
              <a:t>Военная и Адмиралтейская коллегия</a:t>
            </a:r>
            <a:r>
              <a:rPr lang="ru-RU" sz="2000" smtClean="0"/>
              <a:t> ведали военными делами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solidFill>
                  <a:srgbClr val="FFFF99"/>
                </a:solidFill>
              </a:rPr>
              <a:t>Коллегия иностранных дел</a:t>
            </a:r>
            <a:r>
              <a:rPr lang="ru-RU" sz="2000" smtClean="0"/>
              <a:t> решала посольские дела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</a:t>
            </a:r>
            <a:r>
              <a:rPr lang="ru-RU" sz="2000" b="1" i="1" smtClean="0">
                <a:solidFill>
                  <a:srgbClr val="FFFF99"/>
                </a:solidFill>
              </a:rPr>
              <a:t>Берт- и мануфактур-коллегии</a:t>
            </a:r>
            <a:r>
              <a:rPr lang="ru-RU" sz="2000" smtClean="0"/>
              <a:t> контролировали промышленность;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solidFill>
                  <a:srgbClr val="FFFF99"/>
                </a:solidFill>
              </a:rPr>
              <a:t>Коммерц-коллегия</a:t>
            </a:r>
            <a:r>
              <a:rPr lang="ru-RU" sz="2000" smtClean="0"/>
              <a:t> отвечала за торговлю;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</a:t>
            </a:r>
            <a:r>
              <a:rPr lang="ru-RU" sz="2000" b="1" i="1" smtClean="0">
                <a:solidFill>
                  <a:srgbClr val="FFFF99"/>
                </a:solidFill>
              </a:rPr>
              <a:t>Камер-, Штатс- и Ревизион-коллегии</a:t>
            </a:r>
            <a:r>
              <a:rPr lang="ru-RU" sz="2000" smtClean="0"/>
              <a:t> ведали финансами;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FFFF99"/>
                </a:solidFill>
              </a:rPr>
              <a:t> </a:t>
            </a:r>
            <a:r>
              <a:rPr lang="ru-RU" sz="2000" b="1" i="1" smtClean="0">
                <a:solidFill>
                  <a:srgbClr val="FFFF99"/>
                </a:solidFill>
              </a:rPr>
              <a:t>Юстиц-коллегия</a:t>
            </a:r>
            <a:r>
              <a:rPr lang="ru-RU" sz="2000" smtClean="0"/>
              <a:t> решала судебные дела;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solidFill>
                  <a:srgbClr val="FFFF99"/>
                </a:solidFill>
              </a:rPr>
              <a:t>Вотчинная коллегия</a:t>
            </a:r>
            <a:r>
              <a:rPr lang="ru-RU" sz="2000" smtClean="0"/>
              <a:t> разбирала проблемы помещичьих, имений;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</a:t>
            </a:r>
            <a:r>
              <a:rPr lang="ru-RU" sz="2000" b="1" i="1" smtClean="0">
                <a:solidFill>
                  <a:srgbClr val="FFFF99"/>
                </a:solidFill>
              </a:rPr>
              <a:t>Главный магистрат</a:t>
            </a:r>
            <a:r>
              <a:rPr lang="ru-RU" sz="2000" smtClean="0"/>
              <a:t> занимался делами купцов и ремесленников;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</a:t>
            </a:r>
            <a:r>
              <a:rPr lang="ru-RU" sz="2000" b="1" i="1" smtClean="0">
                <a:solidFill>
                  <a:srgbClr val="FFFF99"/>
                </a:solidFill>
              </a:rPr>
              <a:t>Синод</a:t>
            </a:r>
            <a:r>
              <a:rPr lang="ru-RU" sz="2000" b="1" i="1" smtClean="0"/>
              <a:t> </a:t>
            </a:r>
            <a:r>
              <a:rPr lang="ru-RU" sz="2000" smtClean="0"/>
              <a:t>управлял церковными делами;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</a:t>
            </a:r>
            <a:r>
              <a:rPr lang="ru-RU" sz="2000" b="1" i="1" smtClean="0">
                <a:solidFill>
                  <a:srgbClr val="FFFF99"/>
                </a:solidFill>
              </a:rPr>
              <a:t>Малороссийская коллегия</a:t>
            </a:r>
            <a:r>
              <a:rPr lang="ru-RU" sz="2000" smtClean="0"/>
              <a:t> занималась делами Украины.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Каждая коллегия состояла из </a:t>
            </a:r>
            <a:r>
              <a:rPr lang="ru-RU" sz="2000" b="1" i="1" smtClean="0">
                <a:solidFill>
                  <a:srgbClr val="FFFF99"/>
                </a:solidFill>
              </a:rPr>
              <a:t>присутствия</a:t>
            </a:r>
            <a:r>
              <a:rPr lang="ru-RU" sz="2000" b="1" i="1" smtClean="0"/>
              <a:t> и </a:t>
            </a:r>
            <a:r>
              <a:rPr lang="ru-RU" sz="2000" b="1" i="1" smtClean="0">
                <a:solidFill>
                  <a:srgbClr val="FFFF99"/>
                </a:solidFill>
              </a:rPr>
              <a:t>канцелярии</a:t>
            </a:r>
            <a:r>
              <a:rPr lang="ru-RU" sz="2000" smtClean="0">
                <a:solidFill>
                  <a:srgbClr val="FFFF99"/>
                </a:solidFill>
              </a:rPr>
              <a:t>,</a:t>
            </a:r>
            <a:r>
              <a:rPr lang="ru-RU" sz="2000" smtClean="0"/>
              <a:t> во главе которых были </a:t>
            </a:r>
            <a:r>
              <a:rPr lang="ru-RU" sz="2000" b="1" i="1" smtClean="0">
                <a:solidFill>
                  <a:srgbClr val="FFFF99"/>
                </a:solidFill>
              </a:rPr>
              <a:t>президент</a:t>
            </a:r>
            <a:r>
              <a:rPr lang="ru-RU" sz="2000" smtClean="0"/>
              <a:t>, советники, асессоры. Обязанности чиновников были строго регламентированы вышедшим </a:t>
            </a:r>
            <a:r>
              <a:rPr lang="ru-RU" sz="2000" b="1" i="1" smtClean="0">
                <a:solidFill>
                  <a:srgbClr val="FFFF99"/>
                </a:solidFill>
              </a:rPr>
              <a:t>Генеральным регламентом</a:t>
            </a:r>
            <a:r>
              <a:rPr lang="ru-RU" sz="2000" smtClean="0"/>
              <a:t> (1719-1724 гг.), определявшим основные принципы деятельности государственного аппарата. Петровская административная реформа привела к невиданной ранее бюрократизации и централизации управления.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 Социальная политика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Дворянское сословие в его классическом виде юридически оформилось при Петре. Произошла его консолидация в замкнутую привилегированную структуру, зависимую от монарха и обязанную служить царю и государству; за что дворянство обеспечивалось землей (до 1762 года), душевладением и освобождалось от многочисленных податей. </a:t>
            </a:r>
            <a:r>
              <a:rPr lang="ru-RU" sz="2400" b="1" i="1" smtClean="0">
                <a:solidFill>
                  <a:srgbClr val="FFFF99"/>
                </a:solidFill>
              </a:rPr>
              <a:t>"Указ о единонаследии</a:t>
            </a:r>
            <a:r>
              <a:rPr lang="ru-RU" sz="2400" smtClean="0">
                <a:solidFill>
                  <a:srgbClr val="FFFF99"/>
                </a:solidFill>
              </a:rPr>
              <a:t>" (1714 г.)</a:t>
            </a:r>
            <a:r>
              <a:rPr lang="ru-RU" sz="2400" smtClean="0"/>
              <a:t> закрепил процесс консолидации, с экономической точки зрения уравняв в правах дворянское поместье с боярской вотчиной. Параграфы этого указа предписывали передавать земельную собственность по наследству только старшему сыну, вводилась система </a:t>
            </a:r>
            <a:r>
              <a:rPr lang="ru-RU" sz="2400" b="1" i="1" smtClean="0">
                <a:solidFill>
                  <a:srgbClr val="FFFF99"/>
                </a:solidFill>
              </a:rPr>
              <a:t>майората</a:t>
            </a:r>
            <a:r>
              <a:rPr lang="ru-RU" sz="2400" smtClean="0"/>
              <a:t> -запрет на продажу любых дворянских земельных владений. Остальные члены рода должны были нести обязательную службу в государственных учреждениях, армии или на флоте. Таким образом, государственная служба становилась единственным источником благосостояния.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4211638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Введенная в январе 1722 года </a:t>
            </a:r>
            <a:r>
              <a:rPr lang="ru-RU" sz="2400" b="1" i="1" smtClean="0">
                <a:solidFill>
                  <a:srgbClr val="FFFF99"/>
                </a:solidFill>
              </a:rPr>
              <a:t>"Табель о рангах</a:t>
            </a:r>
            <a:r>
              <a:rPr lang="ru-RU" sz="2400" smtClean="0">
                <a:solidFill>
                  <a:srgbClr val="FFFF99"/>
                </a:solidFill>
              </a:rPr>
              <a:t>"</a:t>
            </a: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"Табель..." предоставляла возможность лицам податного сословия входить в дворянское сословие: чин </a:t>
            </a:r>
            <a:r>
              <a:rPr lang="ru-RU" sz="2400" smtClean="0">
                <a:solidFill>
                  <a:srgbClr val="FFFF99"/>
                </a:solidFill>
              </a:rPr>
              <a:t>XIV</a:t>
            </a:r>
            <a:r>
              <a:rPr lang="ru-RU" sz="2400" smtClean="0"/>
              <a:t> класса предоставлял личное дворянство, а </a:t>
            </a:r>
            <a:r>
              <a:rPr lang="ru-RU" sz="2400" smtClean="0">
                <a:solidFill>
                  <a:srgbClr val="FFFF99"/>
                </a:solidFill>
              </a:rPr>
              <a:t>VIII</a:t>
            </a:r>
            <a:r>
              <a:rPr lang="ru-RU" sz="2400" smtClean="0"/>
              <a:t> класс возводил личного дворянина в потомственное дворянство. Особенно быстро можно было сделать карьеру в армии (к концу Северной войны каждый пятый офицер был не дворянин по происхождению).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67400" y="549275"/>
            <a:ext cx="23764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"Табель о рангах</a:t>
            </a:r>
            <a:r>
              <a:rPr 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356100" y="1989138"/>
            <a:ext cx="15827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гражданскую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59675" y="19161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придворную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011863" y="2420938"/>
            <a:ext cx="14398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военную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580063" y="3789363"/>
            <a:ext cx="25209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ввела систему иерархии 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чиновников (14 классов);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084888" y="5589588"/>
            <a:ext cx="23749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принцип личной 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выслуги и заслуг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5580063" y="1125538"/>
            <a:ext cx="11525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6804025" y="1125538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7885113" y="1125538"/>
            <a:ext cx="35877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148263" y="2420938"/>
            <a:ext cx="13684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7019925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7308850" y="2420938"/>
            <a:ext cx="12239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6877050" y="4652963"/>
            <a:ext cx="431800" cy="8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5" grpId="0" animBg="1"/>
      <p:bldP spid="22536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20713"/>
            <a:ext cx="38512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5364163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smtClean="0"/>
              <a:t>Крестьянство было разделено на две основные групп: </a:t>
            </a:r>
            <a:r>
              <a:rPr lang="ru-RU" sz="2200" b="1" i="1" smtClean="0">
                <a:solidFill>
                  <a:srgbClr val="FFFF99"/>
                </a:solidFill>
              </a:rPr>
              <a:t>крепостных</a:t>
            </a:r>
            <a:r>
              <a:rPr lang="ru-RU" sz="2200" b="1" i="1" smtClean="0"/>
              <a:t> и </a:t>
            </a:r>
            <a:r>
              <a:rPr lang="ru-RU" sz="2200" b="1" i="1" smtClean="0">
                <a:solidFill>
                  <a:srgbClr val="FFFF99"/>
                </a:solidFill>
              </a:rPr>
              <a:t>государственных</a:t>
            </a:r>
            <a:r>
              <a:rPr lang="ru-RU" sz="2200" smtClean="0"/>
              <a:t>; институт холопства ликвидирован –</a:t>
            </a:r>
            <a:r>
              <a:rPr lang="ru-RU" sz="2200" smtClean="0">
                <a:solidFill>
                  <a:srgbClr val="FFFF99"/>
                </a:solidFill>
              </a:rPr>
              <a:t>холопы</a:t>
            </a:r>
            <a:r>
              <a:rPr lang="ru-RU" sz="2200" smtClean="0"/>
              <a:t> вливались в число </a:t>
            </a:r>
            <a:r>
              <a:rPr lang="ru-RU" sz="2200" smtClean="0">
                <a:solidFill>
                  <a:srgbClr val="FFFF99"/>
                </a:solidFill>
              </a:rPr>
              <a:t>крепостных крестьян</a:t>
            </a:r>
            <a:r>
              <a:rPr lang="ru-RU" sz="2200" smtClean="0"/>
              <a:t>; </a:t>
            </a:r>
            <a:r>
              <a:rPr lang="ru-RU" sz="2200" smtClean="0">
                <a:solidFill>
                  <a:srgbClr val="FFFF99"/>
                </a:solidFill>
              </a:rPr>
              <a:t>государственные крестьяне-</a:t>
            </a:r>
            <a:r>
              <a:rPr lang="ru-RU" sz="2200" smtClean="0"/>
              <a:t> лично свободное сельское население.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smtClean="0"/>
              <a:t>Посадское население,состоящее из </a:t>
            </a:r>
            <a:r>
              <a:rPr lang="ru-RU" sz="2200" b="1" i="1" smtClean="0">
                <a:solidFill>
                  <a:srgbClr val="FFFF99"/>
                </a:solidFill>
              </a:rPr>
              <a:t>купцов </a:t>
            </a:r>
            <a:r>
              <a:rPr lang="ru-RU" sz="2200" b="1" i="1" smtClean="0"/>
              <a:t>и </a:t>
            </a:r>
            <a:r>
              <a:rPr lang="ru-RU" sz="2200" b="1" i="1" smtClean="0">
                <a:solidFill>
                  <a:srgbClr val="FFFF99"/>
                </a:solidFill>
              </a:rPr>
              <a:t>ремесленников</a:t>
            </a:r>
            <a:r>
              <a:rPr lang="ru-RU" sz="2200" smtClean="0"/>
              <a:t>, было распределено по гильдиям и цехам и подчинялось магистрату, ставшему государственным учреждениям.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smtClean="0"/>
              <a:t>«Духовный регламент» и образованный в 1721 году Святейший Синод превратили духовенство в служилое сословие, в отрасль государственной структуры. Священники  обязаны были доносить светской власти о настроениях народа, поддерживать и укреплять политику государства.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Заключение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Правление Петра 1 окончилось в 1725 году.  Петровские реформы затронули все стороны российской жизни, включая культуру и быт. Просвещение, образование,  наука, искусство, быт развивались на протяжении 18-19 вв. под знаком преобразований, начатых Петром 1. Он – герой своего времени, и таких героев петровская эпоха породила немало. Петр 1 и его сподвижники совершили невероятное – за короткий исторический отрезок времени неузнаваемо преобразили Россию : построили новые города, создали развитую промышленность, сильную армию и флот, разгромили непобедимых шведов, добились выхода к морю, вырвали Россию из средневековой тьмы и направили нашу страну по пути европейского развития.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Цель презентации: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1.Указать характер государственных реформ Петра</a:t>
            </a:r>
          </a:p>
          <a:p>
            <a:pPr eaLnBrk="1" hangingPunct="1">
              <a:defRPr/>
            </a:pPr>
            <a:r>
              <a:rPr lang="ru-RU" smtClean="0"/>
              <a:t>2.Определить цель и итоги реформирования центрального и местного государственного управления.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Методическая литература: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1) Е.В.Симонова.Поурочные разработки по истории России.М.2006.С.118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2)Б.Н.Серова,Л.М.Гаркуша,М.В.Лескинен..Поурочные разработки по истории России.М.2004.С.86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3)Соловьев, С. М. Чтение и рассказы по истории России. М.: Правда, 1989. С. 478.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4)(Орлов, А. С. Хрестоматия но истории России. М., 2003. С. 159-161.)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5)В.О. Ключевский "Исторические портреты":</a:t>
            </a:r>
            <a:br>
              <a:rPr lang="ru-RU" sz="2400" smtClean="0"/>
            </a:br>
            <a:r>
              <a:rPr lang="ru-RU" sz="2400" smtClean="0"/>
              <a:t>6) Г.М.Карпов.Петровская эпоха в вопросах и ответах.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defRPr/>
            </a:pPr>
            <a:endParaRPr lang="ru-RU" sz="1200" b="1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14750" y="5286375"/>
            <a:ext cx="2286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Prezentacii.com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Реформы проводимые Петром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Военная реформа</a:t>
            </a:r>
          </a:p>
          <a:p>
            <a:pPr eaLnBrk="1" hangingPunct="1">
              <a:defRPr/>
            </a:pPr>
            <a:r>
              <a:rPr lang="ru-RU" smtClean="0"/>
              <a:t>Реформы в промышленности</a:t>
            </a:r>
          </a:p>
          <a:p>
            <a:pPr eaLnBrk="1" hangingPunct="1">
              <a:defRPr/>
            </a:pPr>
            <a:r>
              <a:rPr lang="ru-RU" smtClean="0"/>
              <a:t>Реформа высших государственных органов Абсолютная монархия.(реформа центрального управления)  </a:t>
            </a:r>
          </a:p>
          <a:p>
            <a:pPr eaLnBrk="1" hangingPunct="1">
              <a:defRPr/>
            </a:pPr>
            <a:r>
              <a:rPr lang="ru-RU" smtClean="0"/>
              <a:t>Реформа местного управления (реформа городского управления и областная реформа)</a:t>
            </a:r>
          </a:p>
          <a:p>
            <a:pPr eaLnBrk="1" hangingPunct="1">
              <a:defRPr/>
            </a:pPr>
            <a:r>
              <a:rPr lang="ru-RU" smtClean="0"/>
              <a:t>Социальная политика.Табель о рангах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4978400" cy="65246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mtClean="0"/>
              <a:t>Россия, как и другие страны Европы </a:t>
            </a:r>
            <a:r>
              <a:rPr lang="en-US" smtClean="0"/>
              <a:t>XVII</a:t>
            </a:r>
            <a:r>
              <a:rPr lang="tt-RU" smtClean="0"/>
              <a:t> века, встала на путь модернизации.Начало этому процессу положили реформы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t-RU" smtClean="0"/>
              <a:t>   Петра-</a:t>
            </a:r>
            <a:r>
              <a:rPr lang="en-US" smtClean="0"/>
              <a:t>I</a:t>
            </a:r>
            <a:r>
              <a:rPr lang="ru-RU" smtClean="0"/>
              <a:t>, охватившие многие сферы жизни общества.</a:t>
            </a:r>
          </a:p>
        </p:txBody>
      </p:sp>
      <p:pic>
        <p:nvPicPr>
          <p:cNvPr id="16388" name="Picture 4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Реформы Петра</a:t>
            </a:r>
            <a:r>
              <a:rPr lang="en-US" sz="4000" smtClean="0"/>
              <a:t> I</a:t>
            </a:r>
            <a:endParaRPr lang="ru-RU" sz="4000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553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900" smtClean="0"/>
              <a:t>Сильная, противоречивая личность Петра Великого и его деятельность всегда привлекала внимание и серьезных историков, и публицистов, и обывателей. Грандиозные преобразования, охватившие все сферы человеческой жизни, проводились Петром в течение всего периода правления. За это время было принято около 2900 законодательных актов, которые должны были по-новому обустроить жизнь страны. Однако чем глобальной личность и свершаемые ею деяния, тем больше споров возникает вокруг нее. Оценка деятельности Петра изна­чально была противоречивой. В современной исторической науке существуют следующие точки зрения на этот счет: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9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900" smtClean="0"/>
              <a:t>У Петра </a:t>
            </a:r>
            <a:r>
              <a:rPr lang="en-US" sz="1900" smtClean="0"/>
              <a:t>I</a:t>
            </a:r>
            <a:r>
              <a:rPr lang="ru-RU" sz="1900" smtClean="0"/>
              <a:t> не было продуманного, специально разработанного плана проведения реформ, а потому указы и предписания часто противоречили, а порой упраздняли друг друга.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9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900" smtClean="0"/>
              <a:t>Реформы Петра есть продолжение изменений в обществе, начавшихся еще в </a:t>
            </a:r>
            <a:r>
              <a:rPr lang="en-US" sz="1900" smtClean="0"/>
              <a:t>XVII</a:t>
            </a:r>
            <a:r>
              <a:rPr lang="ru-RU" sz="1900" smtClean="0"/>
              <a:t> веке, особенно при царе Алексее Михайловиче. Петр силой своего характера лишь покорил процессы преобразований.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9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900" smtClean="0"/>
              <a:t> Петровские реформы возникли под воздействием военных событий в истории из 36 лет царствования Петра 28 лет Россия воевала.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9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900" smtClean="0"/>
              <a:t>И тем не менее все историки сходятся во мнении, что именно с Петра начинается активная последовательная политика вмешательства государства в экономическую, гражданскую, бытовую жизнь народа.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Безымянныйп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9144000" cy="68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6707188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Подготовка войска к боевым действиям требовала знаний, инициативы, дисциплины, что было условием существования боеспособной армии, и в 1716 году был издан «Устав воинский» (просуществовавшая около 150 лет), который требовал от офицеров активности и самостоятельности, регламентировал взаимоотношения в армии. Офицерские кадры формировались в двух школах - Бомбардирской (артиллерия) и Преображенской (пехота), а позже в морской, инженерной и медицинской военных школах. Настойчивые усилия Петра </a:t>
            </a:r>
            <a:r>
              <a:rPr lang="en-US" sz="1800" smtClean="0"/>
              <a:t>I</a:t>
            </a:r>
            <a:r>
              <a:rPr lang="ru-RU" sz="1800" smtClean="0"/>
              <a:t> превратили русскую армию в сильнейшую в Европе.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Одновременно с созданием армии продолжалось строительство флота. До 1702 года в Воронеже было построено 28 кораблей, 23 галеры и множество мелких судов. Судьба Азов­ского флота была печальной: корабли частично были уничтожены, частично проданы Турции, но с 1702 года на Балтике, на реке Сясь уже строились корабли. В 1703 году возникла одна из самых крупных - Олонецкая верфь.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Ко времени Гангутской битвы (1714) был создан Балтийский флот из 22 кораблей, 5 фрегатов и множества мелких судов.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  <p:pic>
        <p:nvPicPr>
          <p:cNvPr id="19460" name="Picture 4" descr="voi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2100" y="3048000"/>
            <a:ext cx="1231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_noyabr-istoriya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250" y="0"/>
            <a:ext cx="20637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115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708400" y="2349500"/>
            <a:ext cx="15113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Казенные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заводы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708400" y="1700213"/>
            <a:ext cx="1512888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716463" y="1557338"/>
            <a:ext cx="215900" cy="554037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443663" y="1844675"/>
            <a:ext cx="20161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1696г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казенный 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Хамовный завод</a:t>
            </a:r>
          </a:p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700338" y="4437063"/>
            <a:ext cx="298767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1702г. 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–Тульский оружейный завод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011863" y="3644900"/>
            <a:ext cx="2447925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1698 г.-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Невьяновский завод,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68313" y="3429000"/>
            <a:ext cx="23749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Канатный завод, 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39750" y="1773238"/>
            <a:ext cx="19446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Кожевенный завод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364163" y="620713"/>
            <a:ext cx="22320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Портупейный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619250" y="620713"/>
            <a:ext cx="165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Шляпный двор</a:t>
            </a:r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4500563" y="32845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 flipH="1">
            <a:off x="2843213" y="3284538"/>
            <a:ext cx="8651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 flipH="1" flipV="1">
            <a:off x="2555875" y="1916113"/>
            <a:ext cx="12969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 flipH="1" flipV="1">
            <a:off x="3203575" y="1196975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 flipV="1">
            <a:off x="5148263" y="1196975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 flipV="1">
            <a:off x="5292725" y="2420938"/>
            <a:ext cx="11509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5292725" y="3213100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6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4705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Российская промышленность первой четверти </a:t>
            </a:r>
            <a:r>
              <a:rPr lang="en-US" sz="2400" smtClean="0"/>
              <a:t>XVIII</a:t>
            </a:r>
            <a:r>
              <a:rPr lang="ru-RU" sz="2400" smtClean="0"/>
              <a:t> века имела свои особенности: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5867400" cy="623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1.Практически все мануфактуры были государственными и создавались за счет бюджета.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2.Государство регулировало и контролировало все процессы развития в промышленности.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3.Мануфактурам был обеспечен сбыт продукции,так как заказчиком выступало государство.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4.В промышленности практически отсутствовала естественная конкуренция.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5.Мануфактуры строились максимально близко к источникам сырья; к их организации привлекали опытных русских и иностранных специалистов.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6.На мануфактурах использовался принудительный дешевый труд крепостных крестьян, получивших название «посессионных».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Российское правительство проводило политику </a:t>
            </a:r>
            <a:r>
              <a:rPr lang="ru-RU" sz="1700" b="1" i="1" smtClean="0">
                <a:solidFill>
                  <a:srgbClr val="FFFF99"/>
                </a:solidFill>
              </a:rPr>
              <a:t>меркантилизма</a:t>
            </a:r>
            <a:r>
              <a:rPr lang="ru-RU" sz="1700" smtClean="0"/>
              <a:t>, т.е.  Устанавливало приоритет национальной промышленности и торговли, и </a:t>
            </a:r>
            <a:r>
              <a:rPr lang="ru-RU" sz="1700" b="1" i="1" smtClean="0">
                <a:solidFill>
                  <a:srgbClr val="FFFF99"/>
                </a:solidFill>
              </a:rPr>
              <a:t>протекционизма</a:t>
            </a:r>
            <a:r>
              <a:rPr lang="ru-RU" sz="1700" smtClean="0">
                <a:solidFill>
                  <a:srgbClr val="CC0000"/>
                </a:solidFill>
              </a:rPr>
              <a:t> </a:t>
            </a:r>
            <a:r>
              <a:rPr lang="ru-RU" sz="1700" smtClean="0"/>
              <a:t>– юридической и фактической охраны интересов отечественной промышленности и торговли через систему льгот, субсидий, таможенных тарифов.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/>
              <a:t>Практически все частные мануфактуры выполняли государственные заказы, их действия регламентировались Мануфактур-и Берт-коллегиями. Только излишки продукции они могли реализовывать на рынке по свободной цене. И все же это был рывок в процессе формирования русской буржуазии</a:t>
            </a:r>
          </a:p>
        </p:txBody>
      </p:sp>
      <p:pic>
        <p:nvPicPr>
          <p:cNvPr id="13316" name="Picture 4" descr="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765175"/>
            <a:ext cx="33480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205</TotalTime>
  <Words>1588</Words>
  <Application>Microsoft Office PowerPoint</Application>
  <PresentationFormat>Экран (4:3)</PresentationFormat>
  <Paragraphs>144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Wingdings</vt:lpstr>
      <vt:lpstr>Клен</vt:lpstr>
      <vt:lpstr>Реформы Петра I</vt:lpstr>
      <vt:lpstr>Цель презентации:</vt:lpstr>
      <vt:lpstr>Реформы проводимые Петром </vt:lpstr>
      <vt:lpstr>Слайд 4</vt:lpstr>
      <vt:lpstr>Реформы Петра I</vt:lpstr>
      <vt:lpstr>Слайд 6</vt:lpstr>
      <vt:lpstr>Слайд 7</vt:lpstr>
      <vt:lpstr>Слайд 8</vt:lpstr>
      <vt:lpstr>Российская промышленность первой четверти XVIII века имела свои особенности:</vt:lpstr>
      <vt:lpstr>Из Указа Петра I 1707г. </vt:lpstr>
      <vt:lpstr>Административные преобразования</vt:lpstr>
      <vt:lpstr> Реформа областного управления</vt:lpstr>
      <vt:lpstr>Слайд 13</vt:lpstr>
      <vt:lpstr>Слайд 14</vt:lpstr>
      <vt:lpstr>На смену 44 приказам Петр вводит коллегии.</vt:lpstr>
      <vt:lpstr> Социальная политика</vt:lpstr>
      <vt:lpstr>Слайд 17</vt:lpstr>
      <vt:lpstr>Слайд 18</vt:lpstr>
      <vt:lpstr>Слайд 19</vt:lpstr>
      <vt:lpstr>Слайд 20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Петра I</dc:title>
  <dc:creator>User</dc:creator>
  <cp:lastModifiedBy>Sophya</cp:lastModifiedBy>
  <cp:revision>30</cp:revision>
  <dcterms:created xsi:type="dcterms:W3CDTF">2007-12-09T17:33:53Z</dcterms:created>
  <dcterms:modified xsi:type="dcterms:W3CDTF">2015-03-01T18:12:20Z</dcterms:modified>
</cp:coreProperties>
</file>